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0"/>
  </p:notesMasterIdLst>
  <p:handoutMasterIdLst>
    <p:handoutMasterId r:id="rId41"/>
  </p:handoutMasterIdLst>
  <p:sldIdLst>
    <p:sldId id="1020" r:id="rId2"/>
    <p:sldId id="1322" r:id="rId3"/>
    <p:sldId id="1300" r:id="rId4"/>
    <p:sldId id="1353" r:id="rId5"/>
    <p:sldId id="1229" r:id="rId6"/>
    <p:sldId id="1373" r:id="rId7"/>
    <p:sldId id="1362" r:id="rId8"/>
    <p:sldId id="1363" r:id="rId9"/>
    <p:sldId id="1364" r:id="rId10"/>
    <p:sldId id="1365" r:id="rId11"/>
    <p:sldId id="1372" r:id="rId12"/>
    <p:sldId id="1366" r:id="rId13"/>
    <p:sldId id="1329" r:id="rId14"/>
    <p:sldId id="1265" r:id="rId15"/>
    <p:sldId id="1330" r:id="rId16"/>
    <p:sldId id="1267" r:id="rId17"/>
    <p:sldId id="1335" r:id="rId18"/>
    <p:sldId id="1331" r:id="rId19"/>
    <p:sldId id="1334" r:id="rId20"/>
    <p:sldId id="1374" r:id="rId21"/>
    <p:sldId id="1375" r:id="rId22"/>
    <p:sldId id="1336" r:id="rId23"/>
    <p:sldId id="1266" r:id="rId24"/>
    <p:sldId id="1338" r:id="rId25"/>
    <p:sldId id="1376" r:id="rId26"/>
    <p:sldId id="1339" r:id="rId27"/>
    <p:sldId id="1301" r:id="rId28"/>
    <p:sldId id="1348" r:id="rId29"/>
    <p:sldId id="1377" r:id="rId30"/>
    <p:sldId id="1342" r:id="rId31"/>
    <p:sldId id="1283" r:id="rId32"/>
    <p:sldId id="1280" r:id="rId33"/>
    <p:sldId id="1105" r:id="rId34"/>
    <p:sldId id="1351" r:id="rId35"/>
    <p:sldId id="1286" r:id="rId36"/>
    <p:sldId id="1285" r:id="rId37"/>
    <p:sldId id="1287" r:id="rId38"/>
    <p:sldId id="1352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88132"/>
  </p:normalViewPr>
  <p:slideViewPr>
    <p:cSldViewPr snapToGrid="0" snapToObjects="1">
      <p:cViewPr varScale="1">
        <p:scale>
          <a:sx n="108" d="100"/>
          <a:sy n="108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27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FA884-ABE1-D248-BABC-0C942B6752A7}" type="doc">
      <dgm:prSet loTypeId="urn:microsoft.com/office/officeart/2009/3/layout/Descending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E4B8E0-A2DC-2F4B-ACC5-499E66C66915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86B5D69F-7486-E64F-9B02-DAAFA3A780CA}" type="sibTrans" cxnId="{BF26C62D-E7E5-0A47-8F2A-660B2E35EBE4}">
      <dgm:prSet/>
      <dgm:spPr/>
      <dgm:t>
        <a:bodyPr/>
        <a:lstStyle/>
        <a:p>
          <a:endParaRPr lang="en-US"/>
        </a:p>
      </dgm:t>
    </dgm:pt>
    <dgm:pt modelId="{8EF5369E-0301-1942-A603-B391CE0C044E}" type="parTrans" cxnId="{BF26C62D-E7E5-0A47-8F2A-660B2E35EBE4}">
      <dgm:prSet/>
      <dgm:spPr/>
      <dgm:t>
        <a:bodyPr/>
        <a:lstStyle/>
        <a:p>
          <a:endParaRPr lang="en-US"/>
        </a:p>
      </dgm:t>
    </dgm:pt>
    <dgm:pt modelId="{560039AF-05B9-8145-AE85-8F8100963F7F}" type="pres">
      <dgm:prSet presAssocID="{66AFA884-ABE1-D248-BABC-0C942B6752A7}" presName="Name0" presStyleCnt="0">
        <dgm:presLayoutVars>
          <dgm:chMax val="7"/>
          <dgm:chPref val="5"/>
        </dgm:presLayoutVars>
      </dgm:prSet>
      <dgm:spPr/>
    </dgm:pt>
    <dgm:pt modelId="{BDD536DD-80F2-754F-9D2A-992BE221AE62}" type="pres">
      <dgm:prSet presAssocID="{66AFA884-ABE1-D248-BABC-0C942B6752A7}" presName="arrowNode" presStyleLbl="node1" presStyleIdx="0" presStyleCnt="1"/>
      <dgm:spPr/>
    </dgm:pt>
    <dgm:pt modelId="{412E66FD-7C93-1A4A-BA29-C5FBED3E32C1}" type="pres">
      <dgm:prSet presAssocID="{04E4B8E0-A2DC-2F4B-ACC5-499E66C66915}" presName="txNode1" presStyleLbl="revTx" presStyleIdx="0" presStyleCnt="1">
        <dgm:presLayoutVars>
          <dgm:bulletEnabled val="1"/>
        </dgm:presLayoutVars>
      </dgm:prSet>
      <dgm:spPr/>
    </dgm:pt>
  </dgm:ptLst>
  <dgm:cxnLst>
    <dgm:cxn modelId="{17186215-92C8-034C-86CA-5FC9B28DCAC3}" type="presOf" srcId="{66AFA884-ABE1-D248-BABC-0C942B6752A7}" destId="{560039AF-05B9-8145-AE85-8F8100963F7F}" srcOrd="0" destOrd="0" presId="urn:microsoft.com/office/officeart/2009/3/layout/DescendingProcess"/>
    <dgm:cxn modelId="{BF26C62D-E7E5-0A47-8F2A-660B2E35EBE4}" srcId="{66AFA884-ABE1-D248-BABC-0C942B6752A7}" destId="{04E4B8E0-A2DC-2F4B-ACC5-499E66C66915}" srcOrd="0" destOrd="0" parTransId="{8EF5369E-0301-1942-A603-B391CE0C044E}" sibTransId="{86B5D69F-7486-E64F-9B02-DAAFA3A780CA}"/>
    <dgm:cxn modelId="{C8F7DA3D-7854-5441-AE19-3202387BBB6F}" type="presOf" srcId="{04E4B8E0-A2DC-2F4B-ACC5-499E66C66915}" destId="{412E66FD-7C93-1A4A-BA29-C5FBED3E32C1}" srcOrd="0" destOrd="0" presId="urn:microsoft.com/office/officeart/2009/3/layout/DescendingProcess"/>
    <dgm:cxn modelId="{7D6708C5-A692-2A49-B338-DB2B340AACFF}" type="presParOf" srcId="{560039AF-05B9-8145-AE85-8F8100963F7F}" destId="{BDD536DD-80F2-754F-9D2A-992BE221AE62}" srcOrd="0" destOrd="0" presId="urn:microsoft.com/office/officeart/2009/3/layout/DescendingProcess"/>
    <dgm:cxn modelId="{673E9818-9F06-3B40-8E2C-FE1DCCC6850A}" type="presParOf" srcId="{560039AF-05B9-8145-AE85-8F8100963F7F}" destId="{412E66FD-7C93-1A4A-BA29-C5FBED3E32C1}" srcOrd="1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6539E1-5DF1-FE45-A265-7BF6FE556722}" type="doc">
      <dgm:prSet loTypeId="urn:microsoft.com/office/officeart/2005/8/layout/cycle6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D80A853-7438-334B-BFD2-07F662358B29}">
      <dgm:prSet phldrT="[Text]"/>
      <dgm:spPr/>
      <dgm:t>
        <a:bodyPr/>
        <a:lstStyle/>
        <a:p>
          <a:r>
            <a:rPr lang="en-US" dirty="0"/>
            <a:t>Explore Variation</a:t>
          </a:r>
        </a:p>
      </dgm:t>
    </dgm:pt>
    <dgm:pt modelId="{53CD4CC4-F235-3543-9A70-39BD9A486720}" type="parTrans" cxnId="{7B9630E4-626B-F046-96A2-894D7F441496}">
      <dgm:prSet/>
      <dgm:spPr/>
      <dgm:t>
        <a:bodyPr/>
        <a:lstStyle/>
        <a:p>
          <a:endParaRPr lang="en-US"/>
        </a:p>
      </dgm:t>
    </dgm:pt>
    <dgm:pt modelId="{6C7A8FFD-228B-7F48-9F25-2B2C3B27F6B2}" type="sibTrans" cxnId="{7B9630E4-626B-F046-96A2-894D7F441496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3757244F-6FEF-2448-BBC7-6CDDD616EFDA}">
      <dgm:prSet phldrT="[Text]"/>
      <dgm:spPr/>
      <dgm:t>
        <a:bodyPr/>
        <a:lstStyle/>
        <a:p>
          <a:r>
            <a:rPr lang="en-US" dirty="0"/>
            <a:t>Model Variation</a:t>
          </a:r>
        </a:p>
      </dgm:t>
    </dgm:pt>
    <dgm:pt modelId="{D0AC5242-82B0-A647-9F20-B4EED82B0D76}" type="parTrans" cxnId="{B07D37A1-46D1-B142-9045-B1AB1813D752}">
      <dgm:prSet/>
      <dgm:spPr/>
      <dgm:t>
        <a:bodyPr/>
        <a:lstStyle/>
        <a:p>
          <a:endParaRPr lang="en-US"/>
        </a:p>
      </dgm:t>
    </dgm:pt>
    <dgm:pt modelId="{45FCC7C8-C863-6246-9BD1-400C3E271367}" type="sibTrans" cxnId="{B07D37A1-46D1-B142-9045-B1AB1813D752}">
      <dgm:prSet/>
      <dgm:spPr/>
      <dgm:t>
        <a:bodyPr/>
        <a:lstStyle/>
        <a:p>
          <a:endParaRPr lang="en-US"/>
        </a:p>
      </dgm:t>
    </dgm:pt>
    <dgm:pt modelId="{03E3BA4A-9475-4F4E-AAB1-5D14DA47F1B3}">
      <dgm:prSet phldrT="[Text]"/>
      <dgm:spPr/>
      <dgm:t>
        <a:bodyPr/>
        <a:lstStyle/>
        <a:p>
          <a:r>
            <a:rPr lang="en-US" dirty="0"/>
            <a:t>Evaluate Models</a:t>
          </a:r>
        </a:p>
      </dgm:t>
    </dgm:pt>
    <dgm:pt modelId="{472DDDD9-7714-B842-9D02-D31A7BF3C67C}" type="parTrans" cxnId="{82C3492E-03B1-DA4D-BA87-60A3AB0F4B0F}">
      <dgm:prSet/>
      <dgm:spPr/>
      <dgm:t>
        <a:bodyPr/>
        <a:lstStyle/>
        <a:p>
          <a:endParaRPr lang="en-US"/>
        </a:p>
      </dgm:t>
    </dgm:pt>
    <dgm:pt modelId="{B2985D66-EE88-8849-9C0E-05DF4EC27E37}" type="sibTrans" cxnId="{82C3492E-03B1-DA4D-BA87-60A3AB0F4B0F}">
      <dgm:prSet/>
      <dgm:spPr/>
      <dgm:t>
        <a:bodyPr/>
        <a:lstStyle/>
        <a:p>
          <a:endParaRPr lang="en-US"/>
        </a:p>
      </dgm:t>
    </dgm:pt>
    <dgm:pt modelId="{6685CB4D-962E-2B41-A56D-D5F40FA2084E}" type="pres">
      <dgm:prSet presAssocID="{366539E1-5DF1-FE45-A265-7BF6FE556722}" presName="cycle" presStyleCnt="0">
        <dgm:presLayoutVars>
          <dgm:dir/>
          <dgm:resizeHandles val="exact"/>
        </dgm:presLayoutVars>
      </dgm:prSet>
      <dgm:spPr/>
    </dgm:pt>
    <dgm:pt modelId="{AD3D1D6D-5941-724E-B536-F8A97D5544A5}" type="pres">
      <dgm:prSet presAssocID="{8D80A853-7438-334B-BFD2-07F662358B29}" presName="node" presStyleLbl="node1" presStyleIdx="0" presStyleCnt="3">
        <dgm:presLayoutVars>
          <dgm:bulletEnabled val="1"/>
        </dgm:presLayoutVars>
      </dgm:prSet>
      <dgm:spPr/>
    </dgm:pt>
    <dgm:pt modelId="{836B279E-611C-254A-AB96-B63E76E02771}" type="pres">
      <dgm:prSet presAssocID="{8D80A853-7438-334B-BFD2-07F662358B29}" presName="spNode" presStyleCnt="0"/>
      <dgm:spPr/>
    </dgm:pt>
    <dgm:pt modelId="{A67E575D-CC62-B749-A347-578A2A5B162D}" type="pres">
      <dgm:prSet presAssocID="{6C7A8FFD-228B-7F48-9F25-2B2C3B27F6B2}" presName="sibTrans" presStyleLbl="sibTrans1D1" presStyleIdx="0" presStyleCnt="3"/>
      <dgm:spPr/>
    </dgm:pt>
    <dgm:pt modelId="{658A1CFC-A92C-BD44-B246-7691817FC6B5}" type="pres">
      <dgm:prSet presAssocID="{3757244F-6FEF-2448-BBC7-6CDDD616EFDA}" presName="node" presStyleLbl="node1" presStyleIdx="1" presStyleCnt="3">
        <dgm:presLayoutVars>
          <dgm:bulletEnabled val="1"/>
        </dgm:presLayoutVars>
      </dgm:prSet>
      <dgm:spPr/>
    </dgm:pt>
    <dgm:pt modelId="{5CC2EC39-690B-7A43-80D9-B4D51E1BF836}" type="pres">
      <dgm:prSet presAssocID="{3757244F-6FEF-2448-BBC7-6CDDD616EFDA}" presName="spNode" presStyleCnt="0"/>
      <dgm:spPr/>
    </dgm:pt>
    <dgm:pt modelId="{9308A791-3F60-2B4E-9A59-7633DCA977DD}" type="pres">
      <dgm:prSet presAssocID="{45FCC7C8-C863-6246-9BD1-400C3E271367}" presName="sibTrans" presStyleLbl="sibTrans1D1" presStyleIdx="1" presStyleCnt="3"/>
      <dgm:spPr/>
    </dgm:pt>
    <dgm:pt modelId="{F292EFA7-1198-E543-838A-16C4AD16D16A}" type="pres">
      <dgm:prSet presAssocID="{03E3BA4A-9475-4F4E-AAB1-5D14DA47F1B3}" presName="node" presStyleLbl="node1" presStyleIdx="2" presStyleCnt="3">
        <dgm:presLayoutVars>
          <dgm:bulletEnabled val="1"/>
        </dgm:presLayoutVars>
      </dgm:prSet>
      <dgm:spPr/>
    </dgm:pt>
    <dgm:pt modelId="{F43B7261-EFEA-5D47-9B44-1E3BEED58369}" type="pres">
      <dgm:prSet presAssocID="{03E3BA4A-9475-4F4E-AAB1-5D14DA47F1B3}" presName="spNode" presStyleCnt="0"/>
      <dgm:spPr/>
    </dgm:pt>
    <dgm:pt modelId="{DC32BEC1-9142-B947-A26E-9EB776FE0BCA}" type="pres">
      <dgm:prSet presAssocID="{B2985D66-EE88-8849-9C0E-05DF4EC27E37}" presName="sibTrans" presStyleLbl="sibTrans1D1" presStyleIdx="2" presStyleCnt="3"/>
      <dgm:spPr/>
    </dgm:pt>
  </dgm:ptLst>
  <dgm:cxnLst>
    <dgm:cxn modelId="{82C3492E-03B1-DA4D-BA87-60A3AB0F4B0F}" srcId="{366539E1-5DF1-FE45-A265-7BF6FE556722}" destId="{03E3BA4A-9475-4F4E-AAB1-5D14DA47F1B3}" srcOrd="2" destOrd="0" parTransId="{472DDDD9-7714-B842-9D02-D31A7BF3C67C}" sibTransId="{B2985D66-EE88-8849-9C0E-05DF4EC27E37}"/>
    <dgm:cxn modelId="{DE650B30-F64F-714C-9A7E-95FA7812F81F}" type="presOf" srcId="{B2985D66-EE88-8849-9C0E-05DF4EC27E37}" destId="{DC32BEC1-9142-B947-A26E-9EB776FE0BCA}" srcOrd="0" destOrd="0" presId="urn:microsoft.com/office/officeart/2005/8/layout/cycle6"/>
    <dgm:cxn modelId="{5B0B135F-11F2-404B-83DC-6400428873C3}" type="presOf" srcId="{366539E1-5DF1-FE45-A265-7BF6FE556722}" destId="{6685CB4D-962E-2B41-A56D-D5F40FA2084E}" srcOrd="0" destOrd="0" presId="urn:microsoft.com/office/officeart/2005/8/layout/cycle6"/>
    <dgm:cxn modelId="{552A4F78-17D6-7A41-9834-82D7DB29698B}" type="presOf" srcId="{6C7A8FFD-228B-7F48-9F25-2B2C3B27F6B2}" destId="{A67E575D-CC62-B749-A347-578A2A5B162D}" srcOrd="0" destOrd="0" presId="urn:microsoft.com/office/officeart/2005/8/layout/cycle6"/>
    <dgm:cxn modelId="{F2E1027C-6EDE-A643-B90C-F7EE6A60CD23}" type="presOf" srcId="{03E3BA4A-9475-4F4E-AAB1-5D14DA47F1B3}" destId="{F292EFA7-1198-E543-838A-16C4AD16D16A}" srcOrd="0" destOrd="0" presId="urn:microsoft.com/office/officeart/2005/8/layout/cycle6"/>
    <dgm:cxn modelId="{F6DEDB81-0E2D-5046-B220-0AC75BCCFDA1}" type="presOf" srcId="{8D80A853-7438-334B-BFD2-07F662358B29}" destId="{AD3D1D6D-5941-724E-B536-F8A97D5544A5}" srcOrd="0" destOrd="0" presId="urn:microsoft.com/office/officeart/2005/8/layout/cycle6"/>
    <dgm:cxn modelId="{B07D37A1-46D1-B142-9045-B1AB1813D752}" srcId="{366539E1-5DF1-FE45-A265-7BF6FE556722}" destId="{3757244F-6FEF-2448-BBC7-6CDDD616EFDA}" srcOrd="1" destOrd="0" parTransId="{D0AC5242-82B0-A647-9F20-B4EED82B0D76}" sibTransId="{45FCC7C8-C863-6246-9BD1-400C3E271367}"/>
    <dgm:cxn modelId="{1F88D6CB-1311-EF41-88AC-2B596691520F}" type="presOf" srcId="{3757244F-6FEF-2448-BBC7-6CDDD616EFDA}" destId="{658A1CFC-A92C-BD44-B246-7691817FC6B5}" srcOrd="0" destOrd="0" presId="urn:microsoft.com/office/officeart/2005/8/layout/cycle6"/>
    <dgm:cxn modelId="{7B9630E4-626B-F046-96A2-894D7F441496}" srcId="{366539E1-5DF1-FE45-A265-7BF6FE556722}" destId="{8D80A853-7438-334B-BFD2-07F662358B29}" srcOrd="0" destOrd="0" parTransId="{53CD4CC4-F235-3543-9A70-39BD9A486720}" sibTransId="{6C7A8FFD-228B-7F48-9F25-2B2C3B27F6B2}"/>
    <dgm:cxn modelId="{0E691BF7-95FA-DB48-8218-962878F01933}" type="presOf" srcId="{45FCC7C8-C863-6246-9BD1-400C3E271367}" destId="{9308A791-3F60-2B4E-9A59-7633DCA977DD}" srcOrd="0" destOrd="0" presId="urn:microsoft.com/office/officeart/2005/8/layout/cycle6"/>
    <dgm:cxn modelId="{0A42EA35-044F-F249-AC5D-DBF3F425FAEB}" type="presParOf" srcId="{6685CB4D-962E-2B41-A56D-D5F40FA2084E}" destId="{AD3D1D6D-5941-724E-B536-F8A97D5544A5}" srcOrd="0" destOrd="0" presId="urn:microsoft.com/office/officeart/2005/8/layout/cycle6"/>
    <dgm:cxn modelId="{B54AA29A-7D7B-EB43-98E3-322026F73CBC}" type="presParOf" srcId="{6685CB4D-962E-2B41-A56D-D5F40FA2084E}" destId="{836B279E-611C-254A-AB96-B63E76E02771}" srcOrd="1" destOrd="0" presId="urn:microsoft.com/office/officeart/2005/8/layout/cycle6"/>
    <dgm:cxn modelId="{A1D12081-20B1-0442-B863-CD57D5AB61A1}" type="presParOf" srcId="{6685CB4D-962E-2B41-A56D-D5F40FA2084E}" destId="{A67E575D-CC62-B749-A347-578A2A5B162D}" srcOrd="2" destOrd="0" presId="urn:microsoft.com/office/officeart/2005/8/layout/cycle6"/>
    <dgm:cxn modelId="{7D81E229-2469-9C4F-8050-326521390379}" type="presParOf" srcId="{6685CB4D-962E-2B41-A56D-D5F40FA2084E}" destId="{658A1CFC-A92C-BD44-B246-7691817FC6B5}" srcOrd="3" destOrd="0" presId="urn:microsoft.com/office/officeart/2005/8/layout/cycle6"/>
    <dgm:cxn modelId="{957438E3-7AC0-A54F-9CA8-98C449BB95AA}" type="presParOf" srcId="{6685CB4D-962E-2B41-A56D-D5F40FA2084E}" destId="{5CC2EC39-690B-7A43-80D9-B4D51E1BF836}" srcOrd="4" destOrd="0" presId="urn:microsoft.com/office/officeart/2005/8/layout/cycle6"/>
    <dgm:cxn modelId="{5E362483-CC91-6845-88A7-5D651660B060}" type="presParOf" srcId="{6685CB4D-962E-2B41-A56D-D5F40FA2084E}" destId="{9308A791-3F60-2B4E-9A59-7633DCA977DD}" srcOrd="5" destOrd="0" presId="urn:microsoft.com/office/officeart/2005/8/layout/cycle6"/>
    <dgm:cxn modelId="{D590AA04-34C3-464B-8F9E-67CCAB7C995F}" type="presParOf" srcId="{6685CB4D-962E-2B41-A56D-D5F40FA2084E}" destId="{F292EFA7-1198-E543-838A-16C4AD16D16A}" srcOrd="6" destOrd="0" presId="urn:microsoft.com/office/officeart/2005/8/layout/cycle6"/>
    <dgm:cxn modelId="{FCF4E2B7-0740-364F-B6DA-CC755375C8A5}" type="presParOf" srcId="{6685CB4D-962E-2B41-A56D-D5F40FA2084E}" destId="{F43B7261-EFEA-5D47-9B44-1E3BEED58369}" srcOrd="7" destOrd="0" presId="urn:microsoft.com/office/officeart/2005/8/layout/cycle6"/>
    <dgm:cxn modelId="{5CEF8947-6739-5344-AE4E-E7D7B61379C6}" type="presParOf" srcId="{6685CB4D-962E-2B41-A56D-D5F40FA2084E}" destId="{DC32BEC1-9142-B947-A26E-9EB776FE0BCA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45E07B-56E2-6748-A803-37FB09993466}" type="doc">
      <dgm:prSet loTypeId="urn:microsoft.com/office/officeart/2005/8/layout/arrow2" loCatId="" qsTypeId="urn:microsoft.com/office/officeart/2005/8/quickstyle/simple4" qsCatId="simple" csTypeId="urn:microsoft.com/office/officeart/2005/8/colors/accent1_2" csCatId="accent1" phldr="1"/>
      <dgm:spPr/>
    </dgm:pt>
    <dgm:pt modelId="{1E76FEFC-82FC-1044-9020-96E3062D8048}">
      <dgm:prSet phldrT="[Text]"/>
      <dgm:spPr/>
      <dgm:t>
        <a:bodyPr/>
        <a:lstStyle/>
        <a:p>
          <a:endParaRPr lang="en-US" dirty="0"/>
        </a:p>
      </dgm:t>
    </dgm:pt>
    <dgm:pt modelId="{348A6545-2BC4-8B47-A3DD-C5AA5C137BEE}" type="parTrans" cxnId="{C949F544-A54E-1449-BFD6-A68734263DAA}">
      <dgm:prSet/>
      <dgm:spPr/>
      <dgm:t>
        <a:bodyPr/>
        <a:lstStyle/>
        <a:p>
          <a:endParaRPr lang="en-US"/>
        </a:p>
      </dgm:t>
    </dgm:pt>
    <dgm:pt modelId="{56B448F6-D73E-4243-9249-72EF64BF2B4E}" type="sibTrans" cxnId="{C949F544-A54E-1449-BFD6-A68734263DAA}">
      <dgm:prSet/>
      <dgm:spPr/>
      <dgm:t>
        <a:bodyPr/>
        <a:lstStyle/>
        <a:p>
          <a:endParaRPr lang="en-US"/>
        </a:p>
      </dgm:t>
    </dgm:pt>
    <dgm:pt modelId="{988B98F8-D102-CB4B-B7DF-87BEC96CE427}">
      <dgm:prSet phldrT="[Text]"/>
      <dgm:spPr/>
      <dgm:t>
        <a:bodyPr/>
        <a:lstStyle/>
        <a:p>
          <a:endParaRPr lang="en-US" dirty="0"/>
        </a:p>
      </dgm:t>
    </dgm:pt>
    <dgm:pt modelId="{E6F6B0EA-CF4B-DD42-B84C-15AA3E4BAABE}" type="parTrans" cxnId="{BC23A75B-B048-7A4A-ABA9-C9E9D27AD10D}">
      <dgm:prSet/>
      <dgm:spPr/>
      <dgm:t>
        <a:bodyPr/>
        <a:lstStyle/>
        <a:p>
          <a:endParaRPr lang="en-US"/>
        </a:p>
      </dgm:t>
    </dgm:pt>
    <dgm:pt modelId="{CBA0011C-2760-5742-B5DF-2D031B1E0805}" type="sibTrans" cxnId="{BC23A75B-B048-7A4A-ABA9-C9E9D27AD10D}">
      <dgm:prSet/>
      <dgm:spPr/>
      <dgm:t>
        <a:bodyPr/>
        <a:lstStyle/>
        <a:p>
          <a:endParaRPr lang="en-US"/>
        </a:p>
      </dgm:t>
    </dgm:pt>
    <dgm:pt modelId="{3BB6099C-C49D-9F48-B8B2-4C2B3C7EE9E8}">
      <dgm:prSet phldrT="[Text]"/>
      <dgm:spPr/>
      <dgm:t>
        <a:bodyPr/>
        <a:lstStyle/>
        <a:p>
          <a:endParaRPr lang="en-US" dirty="0"/>
        </a:p>
      </dgm:t>
    </dgm:pt>
    <dgm:pt modelId="{49F384D1-4CAF-564F-9A73-BC93C8AB022F}" type="parTrans" cxnId="{9EBCB2DE-6856-FC49-B2B2-0508E31D1D66}">
      <dgm:prSet/>
      <dgm:spPr/>
      <dgm:t>
        <a:bodyPr/>
        <a:lstStyle/>
        <a:p>
          <a:endParaRPr lang="en-US"/>
        </a:p>
      </dgm:t>
    </dgm:pt>
    <dgm:pt modelId="{971BA649-6903-3C43-A1AA-8D799C94544B}" type="sibTrans" cxnId="{9EBCB2DE-6856-FC49-B2B2-0508E31D1D66}">
      <dgm:prSet/>
      <dgm:spPr/>
      <dgm:t>
        <a:bodyPr/>
        <a:lstStyle/>
        <a:p>
          <a:endParaRPr lang="en-US"/>
        </a:p>
      </dgm:t>
    </dgm:pt>
    <dgm:pt modelId="{77858816-6C1F-DD42-B7AB-7D71093F8FF2}" type="pres">
      <dgm:prSet presAssocID="{9445E07B-56E2-6748-A803-37FB09993466}" presName="arrowDiagram" presStyleCnt="0">
        <dgm:presLayoutVars>
          <dgm:chMax val="5"/>
          <dgm:dir/>
          <dgm:resizeHandles val="exact"/>
        </dgm:presLayoutVars>
      </dgm:prSet>
      <dgm:spPr/>
    </dgm:pt>
    <dgm:pt modelId="{3D4E0AD8-2FEE-0545-94E8-229225292BBD}" type="pres">
      <dgm:prSet presAssocID="{9445E07B-56E2-6748-A803-37FB09993466}" presName="arrow" presStyleLbl="bgShp" presStyleIdx="0" presStyleCnt="1" custAng="2289566" custLinFactNeighborX="-5742" custLinFactNeighborY="3382"/>
      <dgm:spPr/>
    </dgm:pt>
    <dgm:pt modelId="{46B534D3-74DB-FE4A-B268-99050D8D204F}" type="pres">
      <dgm:prSet presAssocID="{9445E07B-56E2-6748-A803-37FB09993466}" presName="arrowDiagram3" presStyleCnt="0"/>
      <dgm:spPr/>
    </dgm:pt>
    <dgm:pt modelId="{57828F68-EE59-BC41-B648-8A7CD2D8DADE}" type="pres">
      <dgm:prSet presAssocID="{1E76FEFC-82FC-1044-9020-96E3062D8048}" presName="bullet3a" presStyleLbl="node1" presStyleIdx="0" presStyleCnt="3"/>
      <dgm:spPr/>
    </dgm:pt>
    <dgm:pt modelId="{2F6968DF-3740-0743-A3B6-4F3530AB103B}" type="pres">
      <dgm:prSet presAssocID="{1E76FEFC-82FC-1044-9020-96E3062D8048}" presName="textBox3a" presStyleLbl="revTx" presStyleIdx="0" presStyleCnt="3">
        <dgm:presLayoutVars>
          <dgm:bulletEnabled val="1"/>
        </dgm:presLayoutVars>
      </dgm:prSet>
      <dgm:spPr/>
    </dgm:pt>
    <dgm:pt modelId="{2C1FC82B-CC66-3D4A-9CDF-18107A0233BF}" type="pres">
      <dgm:prSet presAssocID="{988B98F8-D102-CB4B-B7DF-87BEC96CE427}" presName="bullet3b" presStyleLbl="node1" presStyleIdx="1" presStyleCnt="3"/>
      <dgm:spPr/>
    </dgm:pt>
    <dgm:pt modelId="{6491A79B-9F40-884A-91EA-21B5442B87D3}" type="pres">
      <dgm:prSet presAssocID="{988B98F8-D102-CB4B-B7DF-87BEC96CE427}" presName="textBox3b" presStyleLbl="revTx" presStyleIdx="1" presStyleCnt="3">
        <dgm:presLayoutVars>
          <dgm:bulletEnabled val="1"/>
        </dgm:presLayoutVars>
      </dgm:prSet>
      <dgm:spPr/>
    </dgm:pt>
    <dgm:pt modelId="{40EBAEF2-7DB2-0345-95F7-C11CBD078CDF}" type="pres">
      <dgm:prSet presAssocID="{3BB6099C-C49D-9F48-B8B2-4C2B3C7EE9E8}" presName="bullet3c" presStyleLbl="node1" presStyleIdx="2" presStyleCnt="3"/>
      <dgm:spPr/>
    </dgm:pt>
    <dgm:pt modelId="{EA55DD31-016A-E64F-AD79-4FEE1957E673}" type="pres">
      <dgm:prSet presAssocID="{3BB6099C-C49D-9F48-B8B2-4C2B3C7EE9E8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70BFED11-052D-A242-9860-3A3312B3F496}" type="presOf" srcId="{988B98F8-D102-CB4B-B7DF-87BEC96CE427}" destId="{6491A79B-9F40-884A-91EA-21B5442B87D3}" srcOrd="0" destOrd="0" presId="urn:microsoft.com/office/officeart/2005/8/layout/arrow2"/>
    <dgm:cxn modelId="{C949F544-A54E-1449-BFD6-A68734263DAA}" srcId="{9445E07B-56E2-6748-A803-37FB09993466}" destId="{1E76FEFC-82FC-1044-9020-96E3062D8048}" srcOrd="0" destOrd="0" parTransId="{348A6545-2BC4-8B47-A3DD-C5AA5C137BEE}" sibTransId="{56B448F6-D73E-4243-9249-72EF64BF2B4E}"/>
    <dgm:cxn modelId="{6265D44F-C0C4-1D4F-B371-DC73F781B9C2}" type="presOf" srcId="{3BB6099C-C49D-9F48-B8B2-4C2B3C7EE9E8}" destId="{EA55DD31-016A-E64F-AD79-4FEE1957E673}" srcOrd="0" destOrd="0" presId="urn:microsoft.com/office/officeart/2005/8/layout/arrow2"/>
    <dgm:cxn modelId="{BC23A75B-B048-7A4A-ABA9-C9E9D27AD10D}" srcId="{9445E07B-56E2-6748-A803-37FB09993466}" destId="{988B98F8-D102-CB4B-B7DF-87BEC96CE427}" srcOrd="1" destOrd="0" parTransId="{E6F6B0EA-CF4B-DD42-B84C-15AA3E4BAABE}" sibTransId="{CBA0011C-2760-5742-B5DF-2D031B1E0805}"/>
    <dgm:cxn modelId="{AB49FA7C-9C2A-B94B-873A-5910F7F95586}" type="presOf" srcId="{1E76FEFC-82FC-1044-9020-96E3062D8048}" destId="{2F6968DF-3740-0743-A3B6-4F3530AB103B}" srcOrd="0" destOrd="0" presId="urn:microsoft.com/office/officeart/2005/8/layout/arrow2"/>
    <dgm:cxn modelId="{9DD8D492-106F-F74E-B6AE-CB7B0BDAFD2C}" type="presOf" srcId="{9445E07B-56E2-6748-A803-37FB09993466}" destId="{77858816-6C1F-DD42-B7AB-7D71093F8FF2}" srcOrd="0" destOrd="0" presId="urn:microsoft.com/office/officeart/2005/8/layout/arrow2"/>
    <dgm:cxn modelId="{9EBCB2DE-6856-FC49-B2B2-0508E31D1D66}" srcId="{9445E07B-56E2-6748-A803-37FB09993466}" destId="{3BB6099C-C49D-9F48-B8B2-4C2B3C7EE9E8}" srcOrd="2" destOrd="0" parTransId="{49F384D1-4CAF-564F-9A73-BC93C8AB022F}" sibTransId="{971BA649-6903-3C43-A1AA-8D799C94544B}"/>
    <dgm:cxn modelId="{C4AD6CA5-2946-A74D-B011-A9AC1DAD1AB3}" type="presParOf" srcId="{77858816-6C1F-DD42-B7AB-7D71093F8FF2}" destId="{3D4E0AD8-2FEE-0545-94E8-229225292BBD}" srcOrd="0" destOrd="0" presId="urn:microsoft.com/office/officeart/2005/8/layout/arrow2"/>
    <dgm:cxn modelId="{7A50449E-0144-2444-905B-61526F783EB1}" type="presParOf" srcId="{77858816-6C1F-DD42-B7AB-7D71093F8FF2}" destId="{46B534D3-74DB-FE4A-B268-99050D8D204F}" srcOrd="1" destOrd="0" presId="urn:microsoft.com/office/officeart/2005/8/layout/arrow2"/>
    <dgm:cxn modelId="{79B9019B-8F8D-0A44-9E9E-360B5E947277}" type="presParOf" srcId="{46B534D3-74DB-FE4A-B268-99050D8D204F}" destId="{57828F68-EE59-BC41-B648-8A7CD2D8DADE}" srcOrd="0" destOrd="0" presId="urn:microsoft.com/office/officeart/2005/8/layout/arrow2"/>
    <dgm:cxn modelId="{41F3F12F-F2CA-FF43-8C00-9A4566DD63E4}" type="presParOf" srcId="{46B534D3-74DB-FE4A-B268-99050D8D204F}" destId="{2F6968DF-3740-0743-A3B6-4F3530AB103B}" srcOrd="1" destOrd="0" presId="urn:microsoft.com/office/officeart/2005/8/layout/arrow2"/>
    <dgm:cxn modelId="{120B9009-3268-1644-853D-C8C9F25628AC}" type="presParOf" srcId="{46B534D3-74DB-FE4A-B268-99050D8D204F}" destId="{2C1FC82B-CC66-3D4A-9CDF-18107A0233BF}" srcOrd="2" destOrd="0" presId="urn:microsoft.com/office/officeart/2005/8/layout/arrow2"/>
    <dgm:cxn modelId="{E1D439B6-4CE0-D74D-BD89-A8898F208A26}" type="presParOf" srcId="{46B534D3-74DB-FE4A-B268-99050D8D204F}" destId="{6491A79B-9F40-884A-91EA-21B5442B87D3}" srcOrd="3" destOrd="0" presId="urn:microsoft.com/office/officeart/2005/8/layout/arrow2"/>
    <dgm:cxn modelId="{FAB48589-C876-D64F-9183-1442286782B1}" type="presParOf" srcId="{46B534D3-74DB-FE4A-B268-99050D8D204F}" destId="{40EBAEF2-7DB2-0345-95F7-C11CBD078CDF}" srcOrd="4" destOrd="0" presId="urn:microsoft.com/office/officeart/2005/8/layout/arrow2"/>
    <dgm:cxn modelId="{9431E017-C2CB-9742-B26D-AE6C30080E16}" type="presParOf" srcId="{46B534D3-74DB-FE4A-B268-99050D8D204F}" destId="{EA55DD31-016A-E64F-AD79-4FEE1957E67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536DD-80F2-754F-9D2A-992BE221AE62}">
      <dsp:nvSpPr>
        <dsp:cNvPr id="0" name=""/>
        <dsp:cNvSpPr/>
      </dsp:nvSpPr>
      <dsp:spPr>
        <a:xfrm rot="4396374">
          <a:off x="1768885" y="503656"/>
          <a:ext cx="2184939" cy="1523722"/>
        </a:xfrm>
        <a:prstGeom prst="swooshArrow">
          <a:avLst>
            <a:gd name="adj1" fmla="val 16310"/>
            <a:gd name="adj2" fmla="val 313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2E66FD-7C93-1A4A-BA29-C5FBED3E32C1}">
      <dsp:nvSpPr>
        <dsp:cNvPr id="0" name=""/>
        <dsp:cNvSpPr/>
      </dsp:nvSpPr>
      <dsp:spPr>
        <a:xfrm>
          <a:off x="1622413" y="0"/>
          <a:ext cx="1030131" cy="404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b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</a:t>
          </a:r>
        </a:p>
      </dsp:txBody>
      <dsp:txXfrm>
        <a:off x="1622413" y="0"/>
        <a:ext cx="1030131" cy="4049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D1D6D-5941-724E-B536-F8A97D5544A5}">
      <dsp:nvSpPr>
        <dsp:cNvPr id="0" name=""/>
        <dsp:cNvSpPr/>
      </dsp:nvSpPr>
      <dsp:spPr>
        <a:xfrm>
          <a:off x="1924153" y="1248"/>
          <a:ext cx="1694120" cy="110117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Explore Variation</a:t>
          </a:r>
        </a:p>
      </dsp:txBody>
      <dsp:txXfrm>
        <a:off x="1977908" y="55003"/>
        <a:ext cx="1586610" cy="993668"/>
      </dsp:txXfrm>
    </dsp:sp>
    <dsp:sp modelId="{A67E575D-CC62-B749-A347-578A2A5B162D}">
      <dsp:nvSpPr>
        <dsp:cNvPr id="0" name=""/>
        <dsp:cNvSpPr/>
      </dsp:nvSpPr>
      <dsp:spPr>
        <a:xfrm>
          <a:off x="1301927" y="551837"/>
          <a:ext cx="2938571" cy="2938571"/>
        </a:xfrm>
        <a:custGeom>
          <a:avLst/>
          <a:gdLst/>
          <a:ahLst/>
          <a:cxnLst/>
          <a:rect l="0" t="0" r="0" b="0"/>
          <a:pathLst>
            <a:path>
              <a:moveTo>
                <a:pt x="2328665" y="277536"/>
              </a:moveTo>
              <a:arcTo wR="1469285" hR="1469285" stAng="18347741" swAng="3648625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8A1CFC-A92C-BD44-B246-7691817FC6B5}">
      <dsp:nvSpPr>
        <dsp:cNvPr id="0" name=""/>
        <dsp:cNvSpPr/>
      </dsp:nvSpPr>
      <dsp:spPr>
        <a:xfrm>
          <a:off x="3196591" y="2205176"/>
          <a:ext cx="1694120" cy="1101178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Model Variation</a:t>
          </a:r>
        </a:p>
      </dsp:txBody>
      <dsp:txXfrm>
        <a:off x="3250346" y="2258931"/>
        <a:ext cx="1586610" cy="993668"/>
      </dsp:txXfrm>
    </dsp:sp>
    <dsp:sp modelId="{9308A791-3F60-2B4E-9A59-7633DCA977DD}">
      <dsp:nvSpPr>
        <dsp:cNvPr id="0" name=""/>
        <dsp:cNvSpPr/>
      </dsp:nvSpPr>
      <dsp:spPr>
        <a:xfrm>
          <a:off x="1301927" y="551837"/>
          <a:ext cx="2938571" cy="2938571"/>
        </a:xfrm>
        <a:custGeom>
          <a:avLst/>
          <a:gdLst/>
          <a:ahLst/>
          <a:cxnLst/>
          <a:rect l="0" t="0" r="0" b="0"/>
          <a:pathLst>
            <a:path>
              <a:moveTo>
                <a:pt x="2168820" y="2761358"/>
              </a:moveTo>
              <a:arcTo wR="1469285" hR="1469285" stAng="3694120" swAng="3411760"/>
            </a:path>
          </a:pathLst>
        </a:custGeom>
        <a:noFill/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92EFA7-1198-E543-838A-16C4AD16D16A}">
      <dsp:nvSpPr>
        <dsp:cNvPr id="0" name=""/>
        <dsp:cNvSpPr/>
      </dsp:nvSpPr>
      <dsp:spPr>
        <a:xfrm>
          <a:off x="651714" y="2205176"/>
          <a:ext cx="1694120" cy="1101178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Evaluate Models</a:t>
          </a:r>
        </a:p>
      </dsp:txBody>
      <dsp:txXfrm>
        <a:off x="705469" y="2258931"/>
        <a:ext cx="1586610" cy="993668"/>
      </dsp:txXfrm>
    </dsp:sp>
    <dsp:sp modelId="{DC32BEC1-9142-B947-A26E-9EB776FE0BCA}">
      <dsp:nvSpPr>
        <dsp:cNvPr id="0" name=""/>
        <dsp:cNvSpPr/>
      </dsp:nvSpPr>
      <dsp:spPr>
        <a:xfrm>
          <a:off x="1301927" y="551837"/>
          <a:ext cx="2938571" cy="2938571"/>
        </a:xfrm>
        <a:custGeom>
          <a:avLst/>
          <a:gdLst/>
          <a:ahLst/>
          <a:cxnLst/>
          <a:rect l="0" t="0" r="0" b="0"/>
          <a:pathLst>
            <a:path>
              <a:moveTo>
                <a:pt x="9755" y="1638316"/>
              </a:moveTo>
              <a:arcTo wR="1469285" hR="1469285" stAng="10403635" swAng="3648625"/>
            </a:path>
          </a:pathLst>
        </a:custGeom>
        <a:noFill/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E0AD8-2FEE-0545-94E8-229225292BBD}">
      <dsp:nvSpPr>
        <dsp:cNvPr id="0" name=""/>
        <dsp:cNvSpPr/>
      </dsp:nvSpPr>
      <dsp:spPr>
        <a:xfrm rot="2289566">
          <a:off x="-146061" y="52994"/>
          <a:ext cx="2543736" cy="158983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7828F68-EE59-BC41-B648-8A7CD2D8DADE}">
      <dsp:nvSpPr>
        <dsp:cNvPr id="0" name=""/>
        <dsp:cNvSpPr/>
      </dsp:nvSpPr>
      <dsp:spPr>
        <a:xfrm>
          <a:off x="323054" y="1150298"/>
          <a:ext cx="66137" cy="6613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6968DF-3740-0743-A3B6-4F3530AB103B}">
      <dsp:nvSpPr>
        <dsp:cNvPr id="0" name=""/>
        <dsp:cNvSpPr/>
      </dsp:nvSpPr>
      <dsp:spPr>
        <a:xfrm>
          <a:off x="356123" y="1183367"/>
          <a:ext cx="592690" cy="459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45" tIns="0" rIns="0" bIns="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</dsp:txBody>
      <dsp:txXfrm>
        <a:off x="356123" y="1183367"/>
        <a:ext cx="592690" cy="459462"/>
      </dsp:txXfrm>
    </dsp:sp>
    <dsp:sp modelId="{2C1FC82B-CC66-3D4A-9CDF-18107A0233BF}">
      <dsp:nvSpPr>
        <dsp:cNvPr id="0" name=""/>
        <dsp:cNvSpPr/>
      </dsp:nvSpPr>
      <dsp:spPr>
        <a:xfrm>
          <a:off x="906841" y="718181"/>
          <a:ext cx="119555" cy="11955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91A79B-9F40-884A-91EA-21B5442B87D3}">
      <dsp:nvSpPr>
        <dsp:cNvPr id="0" name=""/>
        <dsp:cNvSpPr/>
      </dsp:nvSpPr>
      <dsp:spPr>
        <a:xfrm>
          <a:off x="966619" y="777959"/>
          <a:ext cx="610496" cy="864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350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966619" y="777959"/>
        <a:ext cx="610496" cy="864870"/>
      </dsp:txXfrm>
    </dsp:sp>
    <dsp:sp modelId="{40EBAEF2-7DB2-0345-95F7-C11CBD078CDF}">
      <dsp:nvSpPr>
        <dsp:cNvPr id="0" name=""/>
        <dsp:cNvSpPr/>
      </dsp:nvSpPr>
      <dsp:spPr>
        <a:xfrm>
          <a:off x="1608913" y="455222"/>
          <a:ext cx="165342" cy="16534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55DD31-016A-E64F-AD79-4FEE1957E673}">
      <dsp:nvSpPr>
        <dsp:cNvPr id="0" name=""/>
        <dsp:cNvSpPr/>
      </dsp:nvSpPr>
      <dsp:spPr>
        <a:xfrm>
          <a:off x="1691584" y="537894"/>
          <a:ext cx="610496" cy="1104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12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1691584" y="537894"/>
        <a:ext cx="610496" cy="1104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25584-BAA1-A047-A111-B888A25036BF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347EF-83B3-EA4C-8A41-2638AE5E4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62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AB398-5D09-A14F-86FD-4F73AFE66318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E9475-3FD0-EF45-BAE9-234064E66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39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16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63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10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33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87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19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73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2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64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5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99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089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does $$X_{2i}$$ represent in the three-group model?</a:t>
            </a:r>
          </a:p>
          <a:p>
            <a:r>
              <a:rPr lang="en-US"/>
              <a:t>https://www.polleverywhere.com/multiple_choice_polls/iBdX0EVa4Cd9ndn5cQR11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91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$$b_2$$ in the three-group model?</a:t>
            </a:r>
          </a:p>
          <a:p>
            <a:r>
              <a:rPr lang="en-US"/>
              <a:t>https://www.polleverywhere.com/multiple_choice_polls/8fDz5s3qL5rguaTD2rOdy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74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15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70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61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 the researcher, what are we hoping for in this model comparison?</a:t>
            </a:r>
          </a:p>
          <a:p>
            <a:r>
              <a:rPr lang="en-US"/>
              <a:t>https://www.polleverywhere.com/multiple_choice_polls/47AL5oVlPRvsd7yNdU6HX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848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894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68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768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If there is no difference between groups (Control=Effort=Intelligence) where would you expect the mean of the sampling distribution of F to be?</a:t>
            </a:r>
          </a:p>
          <a:p>
            <a:r>
              <a:rPr lang="en-US"/>
              <a:t>https://www.polleverywhere.com/multiple_choice_polls/vCMzYNHAvnfsi49ZWBgpp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6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97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327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156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837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/>
              <a:t>What is a statistical model? How does it fit with other psychology models?</a:t>
            </a:r>
          </a:p>
          <a:p>
            <a:r>
              <a:rPr lang="is-IS" dirty="0"/>
              <a:t>We have theories...</a:t>
            </a:r>
          </a:p>
          <a:p>
            <a:r>
              <a:rPr lang="is-IS" dirty="0"/>
              <a:t>But most of them are probabalistic...</a:t>
            </a:r>
          </a:p>
          <a:p>
            <a:r>
              <a:rPr lang="is-IS" dirty="0"/>
              <a:t>A</a:t>
            </a:r>
            <a:r>
              <a:rPr lang="is-IS" baseline="0" dirty="0"/>
              <a:t> statistical model is a way to </a:t>
            </a:r>
          </a:p>
          <a:p>
            <a:pPr lvl="1"/>
            <a:r>
              <a:rPr lang="is-IS" baseline="0" dirty="0"/>
              <a:t>Explain variation</a:t>
            </a:r>
          </a:p>
          <a:p>
            <a:pPr lvl="1"/>
            <a:r>
              <a:rPr lang="is-IS" baseline="0" dirty="0"/>
              <a:t>Estimate the parameters of the DGP</a:t>
            </a:r>
          </a:p>
          <a:p>
            <a:pPr lvl="1"/>
            <a:r>
              <a:rPr lang="en-US" baseline="0" dirty="0"/>
              <a:t>Q</a:t>
            </a:r>
            <a:r>
              <a:rPr lang="is-IS" baseline="0" dirty="0"/>
              <a:t>uantify how far off our estimates might be</a:t>
            </a:r>
          </a:p>
          <a:p>
            <a:pPr lvl="1"/>
            <a:r>
              <a:rPr lang="en-US" baseline="0" dirty="0"/>
              <a:t>R</a:t>
            </a:r>
            <a:r>
              <a:rPr lang="is-IS" baseline="0" dirty="0"/>
              <a:t>ule out chance variation in sampling as an explanation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D6FE0-2038-0340-B831-6C4F0AA9B2C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640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149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What’s the story? Is it a cautionary tale about not telling kids that they are smart? Is it an encouragement to praise kids for effort?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306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458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671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35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95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05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null model can always be rejected if the sample size is large enough. Explain why this statement is true.</a:t>
            </a:r>
          </a:p>
          <a:p>
            <a:r>
              <a:rPr lang="en-US"/>
              <a:t>https://www.polleverywhere.com/discourses/I8eXnVrAjUTYImZmo1dhN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38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28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31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11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4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0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tiff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37.png"/><Relationship Id="rId21" Type="http://schemas.openxmlformats.org/officeDocument/2006/relationships/image" Target="../media/image41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notesSlide" Target="../notesSlides/notesSlide35.xml"/><Relationship Id="rId16" Type="http://schemas.openxmlformats.org/officeDocument/2006/relationships/diagramQuickStyle" Target="../diagrams/quickStyle3.xml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10" Type="http://schemas.openxmlformats.org/officeDocument/2006/relationships/diagramLayout" Target="../diagrams/layout2.xml"/><Relationship Id="rId19" Type="http://schemas.openxmlformats.org/officeDocument/2006/relationships/image" Target="../media/image39.png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1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1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1019E-0DE3-0647-9353-933A258C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0433"/>
            <a:ext cx="7886700" cy="1325563"/>
          </a:xfrm>
        </p:spPr>
        <p:txBody>
          <a:bodyPr/>
          <a:lstStyle/>
          <a:p>
            <a:r>
              <a:rPr lang="en-US" dirty="0"/>
              <a:t>Getting started…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8E297-B95F-604F-A154-3C47FF973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295" y="1277373"/>
            <a:ext cx="7886700" cy="2748720"/>
          </a:xfrm>
        </p:spPr>
        <p:txBody>
          <a:bodyPr>
            <a:normAutofit/>
          </a:bodyPr>
          <a:lstStyle/>
          <a:p>
            <a:r>
              <a:rPr lang="en-US" b="1" dirty="0"/>
              <a:t>Please sit in rows A through J only</a:t>
            </a:r>
          </a:p>
          <a:p>
            <a:r>
              <a:rPr lang="en-US" b="1" dirty="0"/>
              <a:t>Form groups of 3-5 students</a:t>
            </a:r>
          </a:p>
          <a:p>
            <a:r>
              <a:rPr lang="en-US" b="1" dirty="0"/>
              <a:t>Discuss: what are you most confused about?</a:t>
            </a:r>
          </a:p>
          <a:p>
            <a:pPr lvl="1"/>
            <a:r>
              <a:rPr lang="en-US" sz="2000" b="1" dirty="0"/>
              <a:t>Post questions on Ask For Me!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3BD7B-BDD3-3C49-B686-EFED0BC7B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10" y="3944205"/>
            <a:ext cx="5175380" cy="191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54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EF94FF-0050-B243-A97A-58DF8AD644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2332951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Still assuming SE=4,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 -8, what is the probability of doing a study and rejecting the empty model?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EF94FF-0050-B243-A97A-58DF8AD64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2332951"/>
              </a:xfrm>
              <a:blipFill>
                <a:blip r:embed="rId3"/>
                <a:stretch>
                  <a:fillRect l="-2733" r="-3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BE4A5FC0-DE66-1146-8144-60A2B99F08A6}"/>
              </a:ext>
            </a:extLst>
          </p:cNvPr>
          <p:cNvSpPr txBox="1">
            <a:spLocks/>
          </p:cNvSpPr>
          <p:nvPr/>
        </p:nvSpPr>
        <p:spPr>
          <a:xfrm>
            <a:off x="5435662" y="2854437"/>
            <a:ext cx="3305381" cy="347024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</a:rPr>
              <a:t>If we do the study again, what is the probability? 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What is chance of mistakenly not rejecting null (Type II error)?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AF664B-88E7-834F-93A5-DE4EA94A0E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52" r="18192"/>
          <a:stretch/>
        </p:blipFill>
        <p:spPr>
          <a:xfrm rot="5400000">
            <a:off x="1170386" y="2326823"/>
            <a:ext cx="3470247" cy="455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97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EF94FF-0050-B243-A97A-58DF8AD644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2332951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If we want to be able to detect an effect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 -12 with 97.5% probability, what Standard Error would we need?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EF94FF-0050-B243-A97A-58DF8AD64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2332951"/>
              </a:xfrm>
              <a:blipFill>
                <a:blip r:embed="rId3"/>
                <a:stretch>
                  <a:fillRect l="-2733" t="-6522" b="-10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BE4A5FC0-DE66-1146-8144-60A2B99F08A6}"/>
              </a:ext>
            </a:extLst>
          </p:cNvPr>
          <p:cNvSpPr txBox="1">
            <a:spLocks/>
          </p:cNvSpPr>
          <p:nvPr/>
        </p:nvSpPr>
        <p:spPr>
          <a:xfrm>
            <a:off x="5435662" y="2854437"/>
            <a:ext cx="3305381" cy="347024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</a:rPr>
              <a:t>Try various Standard Errors</a:t>
            </a:r>
          </a:p>
          <a:p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*HINT: make sure to adjust both null and assumed effect distributions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AF664B-88E7-834F-93A5-DE4EA94A0E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52" r="18192"/>
          <a:stretch/>
        </p:blipFill>
        <p:spPr>
          <a:xfrm rot="5400000">
            <a:off x="1170386" y="2326823"/>
            <a:ext cx="3470247" cy="455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34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7B2B8B-28A7-3B45-A65E-CBD8A4CA4C74}"/>
              </a:ext>
            </a:extLst>
          </p:cNvPr>
          <p:cNvSpPr txBox="1"/>
          <p:nvPr/>
        </p:nvSpPr>
        <p:spPr>
          <a:xfrm>
            <a:off x="1637061" y="3075057"/>
            <a:ext cx="5869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Power + Type II Error = 1.0</a:t>
            </a:r>
          </a:p>
        </p:txBody>
      </p:sp>
    </p:spTree>
    <p:extLst>
      <p:ext uri="{BB962C8B-B14F-4D97-AF65-F5344CB8AC3E}">
        <p14:creationId xmlns:p14="http://schemas.microsoft.com/office/powerpoint/2010/main" val="377762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57BC-34D6-C647-9D23-801624366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Mueller &amp; Dweck (1998)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EEC16-2B25-9948-AFBB-6EF4543B6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27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D8224-B7D2-1245-9497-2A0F44EBE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Raven’s Progressive Matrices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0FC9C-A77D-5740-89EB-B81B3DDE5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51163"/>
            <a:ext cx="3048000" cy="317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A7D82F-3230-6446-9A52-A5CABD8FD6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46" b="36885"/>
          <a:stretch/>
        </p:blipFill>
        <p:spPr>
          <a:xfrm>
            <a:off x="3886200" y="2951163"/>
            <a:ext cx="4800600" cy="32416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7E0011-BE16-1442-A8BB-6E938A1D1B04}"/>
              </a:ext>
            </a:extLst>
          </p:cNvPr>
          <p:cNvSpPr txBox="1"/>
          <p:nvPr/>
        </p:nvSpPr>
        <p:spPr>
          <a:xfrm>
            <a:off x="1002426" y="1677269"/>
            <a:ext cx="72687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What fits in the missing space to complete the pattern?</a:t>
            </a:r>
          </a:p>
        </p:txBody>
      </p:sp>
    </p:spTree>
    <p:extLst>
      <p:ext uri="{BB962C8B-B14F-4D97-AF65-F5344CB8AC3E}">
        <p14:creationId xmlns:p14="http://schemas.microsoft.com/office/powerpoint/2010/main" val="819955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55674"/>
          </a:xfrm>
        </p:spPr>
        <p:txBody>
          <a:bodyPr>
            <a:normAutofit/>
          </a:bodyPr>
          <a:lstStyle/>
          <a:p>
            <a:r>
              <a:rPr lang="en-US" sz="3600" dirty="0"/>
              <a:t>Mueller &amp; Dweck (1998) – 5</a:t>
            </a:r>
            <a:r>
              <a:rPr lang="en-US" sz="3600" baseline="30000" dirty="0"/>
              <a:t>th</a:t>
            </a:r>
            <a:r>
              <a:rPr lang="en-US" sz="3600" dirty="0"/>
              <a:t> graders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65B32F-26CF-D34F-BBE3-4D01999F9112}"/>
              </a:ext>
            </a:extLst>
          </p:cNvPr>
          <p:cNvSpPr/>
          <p:nvPr/>
        </p:nvSpPr>
        <p:spPr>
          <a:xfrm>
            <a:off x="3163887" y="1891596"/>
            <a:ext cx="53879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Control condition</a:t>
            </a:r>
            <a:r>
              <a:rPr lang="en-US" sz="2400" dirty="0"/>
              <a:t>: Nothing else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Effort condition</a:t>
            </a:r>
            <a:r>
              <a:rPr lang="en-US" sz="2400" dirty="0"/>
              <a:t>: “"You must have worked hard at these problems."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Intelligence condition</a:t>
            </a:r>
            <a:r>
              <a:rPr lang="en-US" sz="2400" dirty="0"/>
              <a:t>: “You must be smart at these problems."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C74D2E5C-D825-9848-8D9C-5318F306FF62}"/>
              </a:ext>
            </a:extLst>
          </p:cNvPr>
          <p:cNvSpPr/>
          <p:nvPr/>
        </p:nvSpPr>
        <p:spPr>
          <a:xfrm>
            <a:off x="3191539" y="3663373"/>
            <a:ext cx="490537" cy="907089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25">
            <a:extLst>
              <a:ext uri="{FF2B5EF4-FFF2-40B4-BE49-F238E27FC236}">
                <a16:creationId xmlns:a16="http://schemas.microsoft.com/office/drawing/2014/main" id="{DD98D299-4135-C74C-87D0-F704181B64A9}"/>
              </a:ext>
            </a:extLst>
          </p:cNvPr>
          <p:cNvSpPr txBox="1">
            <a:spLocks/>
          </p:cNvSpPr>
          <p:nvPr/>
        </p:nvSpPr>
        <p:spPr>
          <a:xfrm>
            <a:off x="628650" y="1199108"/>
            <a:ext cx="7899401" cy="7813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Feedback: "Wow, you did very well on these problems. You got [number of problems] right. That's a really high score."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64975D-6B98-5E46-ACBB-4B2137B0720A}"/>
              </a:ext>
            </a:extLst>
          </p:cNvPr>
          <p:cNvSpPr/>
          <p:nvPr/>
        </p:nvSpPr>
        <p:spPr>
          <a:xfrm>
            <a:off x="1066800" y="4455931"/>
            <a:ext cx="2095500" cy="11588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Easy 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2DAE21-A1C8-0D41-B439-64FDACEA31EE}"/>
              </a:ext>
            </a:extLst>
          </p:cNvPr>
          <p:cNvSpPr/>
          <p:nvPr/>
        </p:nvSpPr>
        <p:spPr>
          <a:xfrm>
            <a:off x="3743325" y="4455931"/>
            <a:ext cx="2095500" cy="11588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Difficult Set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B6624-227E-DB4B-B2AE-B1667D02F5F1}"/>
              </a:ext>
            </a:extLst>
          </p:cNvPr>
          <p:cNvSpPr/>
          <p:nvPr/>
        </p:nvSpPr>
        <p:spPr>
          <a:xfrm>
            <a:off x="6419850" y="4455931"/>
            <a:ext cx="2095500" cy="11588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New Easy 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B8BD4-BAD8-0846-B491-D6084F275FA7}"/>
              </a:ext>
            </a:extLst>
          </p:cNvPr>
          <p:cNvSpPr txBox="1"/>
          <p:nvPr/>
        </p:nvSpPr>
        <p:spPr>
          <a:xfrm>
            <a:off x="628650" y="2291705"/>
            <a:ext cx="3037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3 Randomly Assigned FEEDBACK Groups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C987C342-289B-CD4D-A289-E8F21EEFC116}"/>
              </a:ext>
            </a:extLst>
          </p:cNvPr>
          <p:cNvSpPr/>
          <p:nvPr/>
        </p:nvSpPr>
        <p:spPr>
          <a:xfrm rot="16200000">
            <a:off x="3225218" y="4796956"/>
            <a:ext cx="490537" cy="421729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2A60B7D4-78EC-4444-B949-626FCB518D8C}"/>
              </a:ext>
            </a:extLst>
          </p:cNvPr>
          <p:cNvSpPr/>
          <p:nvPr/>
        </p:nvSpPr>
        <p:spPr>
          <a:xfrm rot="16200000">
            <a:off x="5884069" y="4824504"/>
            <a:ext cx="490537" cy="421729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4AB2A6-8352-A241-8851-7373406EE28F}"/>
              </a:ext>
            </a:extLst>
          </p:cNvPr>
          <p:cNvSpPr txBox="1"/>
          <p:nvPr/>
        </p:nvSpPr>
        <p:spPr>
          <a:xfrm>
            <a:off x="1551126" y="3448245"/>
            <a:ext cx="2077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FEEDBACK Delivered Here</a:t>
            </a:r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4BEF3D26-DE40-F941-A11D-FA4786D3CE4D}"/>
              </a:ext>
            </a:extLst>
          </p:cNvPr>
          <p:cNvSpPr/>
          <p:nvPr/>
        </p:nvSpPr>
        <p:spPr>
          <a:xfrm>
            <a:off x="3628163" y="1980496"/>
            <a:ext cx="115162" cy="159397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F31810-4F5C-C447-B87F-5EB80E63429A}"/>
              </a:ext>
            </a:extLst>
          </p:cNvPr>
          <p:cNvSpPr txBox="1"/>
          <p:nvPr/>
        </p:nvSpPr>
        <p:spPr>
          <a:xfrm>
            <a:off x="1813378" y="5714552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PS1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28564B-C4E4-964F-A218-60C8100D2C9C}"/>
              </a:ext>
            </a:extLst>
          </p:cNvPr>
          <p:cNvSpPr txBox="1"/>
          <p:nvPr/>
        </p:nvSpPr>
        <p:spPr>
          <a:xfrm>
            <a:off x="7330622" y="5714552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PS3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A0FFF5-32B1-AD48-9A4A-77DA1AD05C77}"/>
              </a:ext>
            </a:extLst>
          </p:cNvPr>
          <p:cNvSpPr txBox="1"/>
          <p:nvPr/>
        </p:nvSpPr>
        <p:spPr>
          <a:xfrm>
            <a:off x="4478329" y="5714552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PS2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56C8F5-95B2-504C-9FC8-C10EEA80F3D9}"/>
              </a:ext>
            </a:extLst>
          </p:cNvPr>
          <p:cNvSpPr txBox="1"/>
          <p:nvPr/>
        </p:nvSpPr>
        <p:spPr>
          <a:xfrm>
            <a:off x="4382177" y="6212412"/>
            <a:ext cx="965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PSDIFF</a:t>
            </a:r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FFF6E209-99C3-224B-968A-75452B28FFCE}"/>
              </a:ext>
            </a:extLst>
          </p:cNvPr>
          <p:cNvSpPr/>
          <p:nvPr/>
        </p:nvSpPr>
        <p:spPr>
          <a:xfrm rot="16200000">
            <a:off x="4777433" y="3366023"/>
            <a:ext cx="174818" cy="5544272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36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4C97-3FBA-2441-98FE-E4B969BA3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outcomes might we be interested in?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95730-544D-194E-83B3-AC8E46C70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795860"/>
            <a:ext cx="5833459" cy="4393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8271-5A8E-F141-A9EE-3E0634FDEF37}"/>
              </a:ext>
            </a:extLst>
          </p:cNvPr>
          <p:cNvSpPr txBox="1">
            <a:spLocks/>
          </p:cNvSpPr>
          <p:nvPr/>
        </p:nvSpPr>
        <p:spPr>
          <a:xfrm>
            <a:off x="628650" y="4978901"/>
            <a:ext cx="7787986" cy="10789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Why might PSDIFF be a better outcome variable than PS3? (Discuss)</a:t>
            </a:r>
          </a:p>
          <a:p>
            <a:endParaRPr lang="en-US" sz="360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94563-A39D-0749-B990-446D1E5A7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816" y="2338137"/>
            <a:ext cx="5075654" cy="253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59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F26E26-46D3-2245-8242-475BB69A8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800" y="4383369"/>
            <a:ext cx="572397" cy="42989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282FDB-4B73-A946-964A-0F1B2749E430}"/>
              </a:ext>
            </a:extLst>
          </p:cNvPr>
          <p:cNvSpPr txBox="1">
            <a:spLocks/>
          </p:cNvSpPr>
          <p:nvPr/>
        </p:nvSpPr>
        <p:spPr>
          <a:xfrm>
            <a:off x="731935" y="3119995"/>
            <a:ext cx="7680129" cy="11552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Look at effect of FEEDBACK on PS1 graphically</a:t>
            </a:r>
          </a:p>
        </p:txBody>
      </p:sp>
    </p:spTree>
    <p:extLst>
      <p:ext uri="{BB962C8B-B14F-4D97-AF65-F5344CB8AC3E}">
        <p14:creationId xmlns:p14="http://schemas.microsoft.com/office/powerpoint/2010/main" val="2527788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AFE80F4-824B-7D40-8560-C02B79775131}"/>
              </a:ext>
            </a:extLst>
          </p:cNvPr>
          <p:cNvSpPr/>
          <p:nvPr/>
        </p:nvSpPr>
        <p:spPr>
          <a:xfrm>
            <a:off x="1206500" y="2890391"/>
            <a:ext cx="75311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Write the model for PS1 explained by FEEDBACK using GLM notation.</a:t>
            </a:r>
          </a:p>
        </p:txBody>
      </p:sp>
    </p:spTree>
    <p:extLst>
      <p:ext uri="{BB962C8B-B14F-4D97-AF65-F5344CB8AC3E}">
        <p14:creationId xmlns:p14="http://schemas.microsoft.com/office/powerpoint/2010/main" val="4155193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AFE80F4-824B-7D40-8560-C02B79775131}"/>
                  </a:ext>
                </a:extLst>
              </p:cNvPr>
              <p:cNvSpPr/>
              <p:nvPr/>
            </p:nvSpPr>
            <p:spPr>
              <a:xfrm>
                <a:off x="1168400" y="3105834"/>
                <a:ext cx="68072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4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4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4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4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40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AFE80F4-824B-7D40-8560-C02B797751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400" y="3105834"/>
                <a:ext cx="6807200" cy="707886"/>
              </a:xfrm>
              <a:prstGeom prst="rect">
                <a:avLst/>
              </a:prstGeom>
              <a:blipFill>
                <a:blip r:embed="rId3"/>
                <a:stretch>
                  <a:fillRect l="-372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662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367BF-693C-E34D-A9DD-114E36ED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7CD71-A8E1-144E-A6A9-9AF33763D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Confidence intervals &amp; hypothesis testing </a:t>
            </a:r>
          </a:p>
          <a:p>
            <a:r>
              <a:rPr lang="en-US" dirty="0"/>
              <a:t>What it means to reject the null model</a:t>
            </a:r>
          </a:p>
          <a:p>
            <a:r>
              <a:rPr lang="en-US" dirty="0"/>
              <a:t>Power and Type II error</a:t>
            </a:r>
          </a:p>
          <a:p>
            <a:r>
              <a:rPr lang="en-US" dirty="0"/>
              <a:t>Replication</a:t>
            </a:r>
          </a:p>
          <a:p>
            <a:r>
              <a:rPr lang="en-US" dirty="0"/>
              <a:t>Sampling distribution of PRE and F</a:t>
            </a:r>
          </a:p>
        </p:txBody>
      </p:sp>
    </p:spTree>
    <p:extLst>
      <p:ext uri="{BB962C8B-B14F-4D97-AF65-F5344CB8AC3E}">
        <p14:creationId xmlns:p14="http://schemas.microsoft.com/office/powerpoint/2010/main" val="1470876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7F2A-DC29-B849-8A96-0671CB90B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CB082-9819-1D45-8486-4EFC4795E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iBdX0EVa4Cd9ndn5cQR11">
            <a:extLst>
              <a:ext uri="{FF2B5EF4-FFF2-40B4-BE49-F238E27FC236}">
                <a16:creationId xmlns:a16="http://schemas.microsoft.com/office/drawing/2014/main" id="{43E7A652-CB65-994F-81E3-21C94D00EC7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80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70BA2-8C4C-004E-8C7F-F2BD8C236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3709AF-17C0-4A4F-BC67-5CD8BF9090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8fDz5s3qL5rguaTD2rOdy">
            <a:extLst>
              <a:ext uri="{FF2B5EF4-FFF2-40B4-BE49-F238E27FC236}">
                <a16:creationId xmlns:a16="http://schemas.microsoft.com/office/drawing/2014/main" id="{230AB8E4-47EC-D048-AF71-C4FA0B4FF2C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67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F26E26-46D3-2245-8242-475BB69A8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800" y="4383369"/>
            <a:ext cx="572397" cy="42989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282FDB-4B73-A946-964A-0F1B2749E430}"/>
              </a:ext>
            </a:extLst>
          </p:cNvPr>
          <p:cNvSpPr txBox="1">
            <a:spLocks/>
          </p:cNvSpPr>
          <p:nvPr/>
        </p:nvSpPr>
        <p:spPr>
          <a:xfrm>
            <a:off x="731935" y="3119995"/>
            <a:ext cx="7680129" cy="11552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Fit the model of FEEDBACK on PS1</a:t>
            </a:r>
          </a:p>
        </p:txBody>
      </p:sp>
    </p:spTree>
    <p:extLst>
      <p:ext uri="{BB962C8B-B14F-4D97-AF65-F5344CB8AC3E}">
        <p14:creationId xmlns:p14="http://schemas.microsoft.com/office/powerpoint/2010/main" val="3055747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63BDF32-0844-C54F-B511-BDB1E1E67351}"/>
              </a:ext>
            </a:extLst>
          </p:cNvPr>
          <p:cNvSpPr txBox="1">
            <a:spLocks/>
          </p:cNvSpPr>
          <p:nvPr/>
        </p:nvSpPr>
        <p:spPr>
          <a:xfrm>
            <a:off x="678007" y="5450841"/>
            <a:ext cx="7787986" cy="95491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2"/>
                </a:solidFill>
              </a:rPr>
              <a:t>Why is the Effort group solving fewer problems correctly (on average) than the other two groups?</a:t>
            </a:r>
          </a:p>
          <a:p>
            <a:endParaRPr lang="en-US" sz="2800" dirty="0"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198422-83BE-B246-A50A-905ABDD72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990" y="2244895"/>
            <a:ext cx="5248017" cy="32059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BA0E01-9FF8-5943-A63F-C2D9488F1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04" y="700918"/>
            <a:ext cx="6954792" cy="141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83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AFE80F4-824B-7D40-8560-C02B79775131}"/>
                  </a:ext>
                </a:extLst>
              </p:cNvPr>
              <p:cNvSpPr/>
              <p:nvPr/>
            </p:nvSpPr>
            <p:spPr>
              <a:xfrm>
                <a:off x="1168400" y="2381934"/>
                <a:ext cx="6807200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4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4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4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40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4000" b="1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40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40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40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AFE80F4-824B-7D40-8560-C02B797751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400" y="2381934"/>
                <a:ext cx="6807200" cy="1323439"/>
              </a:xfrm>
              <a:prstGeom prst="rect">
                <a:avLst/>
              </a:prstGeom>
              <a:blipFill>
                <a:blip r:embed="rId3"/>
                <a:stretch>
                  <a:fillRect l="-372" b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6D963BC6-4A19-AD42-8D23-F2CE67ECF879}"/>
              </a:ext>
            </a:extLst>
          </p:cNvPr>
          <p:cNvSpPr txBox="1">
            <a:spLocks/>
          </p:cNvSpPr>
          <p:nvPr/>
        </p:nvSpPr>
        <p:spPr>
          <a:xfrm>
            <a:off x="678007" y="4151195"/>
            <a:ext cx="7787986" cy="118962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As the researcher, what are we hoping for in this model comparison?</a:t>
            </a:r>
          </a:p>
          <a:p>
            <a:endParaRPr lang="en-US" sz="3600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39D14-47F3-B943-9B86-480A1D5D9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5575300"/>
            <a:ext cx="457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25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4BA4B-EB4F-EB4D-8451-258D90E40A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EF44F-8444-0449-AD6A-07B35FF3D3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47AL5oVlPRvsd7yNdU6HX">
            <a:extLst>
              <a:ext uri="{FF2B5EF4-FFF2-40B4-BE49-F238E27FC236}">
                <a16:creationId xmlns:a16="http://schemas.microsoft.com/office/drawing/2014/main" id="{17A97500-BE71-2448-99B0-AAEDF34F3EA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42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F26E26-46D3-2245-8242-475BB69A8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800" y="4383369"/>
            <a:ext cx="572397" cy="42989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282FDB-4B73-A946-964A-0F1B2749E430}"/>
              </a:ext>
            </a:extLst>
          </p:cNvPr>
          <p:cNvSpPr txBox="1">
            <a:spLocks/>
          </p:cNvSpPr>
          <p:nvPr/>
        </p:nvSpPr>
        <p:spPr>
          <a:xfrm>
            <a:off x="731935" y="3119995"/>
            <a:ext cx="7680129" cy="11552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How well does the feedback model fit the data?</a:t>
            </a:r>
          </a:p>
        </p:txBody>
      </p:sp>
    </p:spTree>
    <p:extLst>
      <p:ext uri="{BB962C8B-B14F-4D97-AF65-F5344CB8AC3E}">
        <p14:creationId xmlns:p14="http://schemas.microsoft.com/office/powerpoint/2010/main" val="940888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76341-1AAC-E74C-AD39-936AC735BA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65"/>
          <a:stretch/>
        </p:blipFill>
        <p:spPr>
          <a:xfrm>
            <a:off x="1828799" y="2006600"/>
            <a:ext cx="4902201" cy="19431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0ECAA28-0DE0-374D-9D3F-D7512AF45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rule out the empty model?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980058-B8E9-D947-9662-E5A182807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66" y="2006600"/>
            <a:ext cx="7093265" cy="2787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3E09A6-426B-A042-B2A9-4B426BE7C7A6}"/>
                  </a:ext>
                </a:extLst>
              </p:cNvPr>
              <p:cNvSpPr txBox="1"/>
              <p:nvPr/>
            </p:nvSpPr>
            <p:spPr>
              <a:xfrm>
                <a:off x="733266" y="5116461"/>
                <a:ext cx="77820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2"/>
                    </a:solidFill>
                  </a:rPr>
                  <a:t>Why can’t we use the sampling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accent2"/>
                    </a:solidFill>
                  </a:rPr>
                  <a:t> to rule out the empty model? </a:t>
                </a:r>
                <a:r>
                  <a:rPr lang="en-US" sz="2400" b="1" i="1" dirty="0">
                    <a:solidFill>
                      <a:schemeClr val="accent1"/>
                    </a:solidFill>
                  </a:rPr>
                  <a:t>Discuss.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3E09A6-426B-A042-B2A9-4B426BE7C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66" y="5116461"/>
                <a:ext cx="7782084" cy="830997"/>
              </a:xfrm>
              <a:prstGeom prst="rect">
                <a:avLst/>
              </a:prstGeom>
              <a:blipFill>
                <a:blip r:embed="rId5"/>
                <a:stretch>
                  <a:fillRect l="-1140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730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963BC6-4A19-AD42-8D23-F2CE67ECF879}"/>
              </a:ext>
            </a:extLst>
          </p:cNvPr>
          <p:cNvSpPr txBox="1">
            <a:spLocks/>
          </p:cNvSpPr>
          <p:nvPr/>
        </p:nvSpPr>
        <p:spPr>
          <a:xfrm>
            <a:off x="906606" y="4367095"/>
            <a:ext cx="7787986" cy="118962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2"/>
                </a:solidFill>
              </a:rPr>
              <a:t>If there is no difference between groups (Control=Effort=Intelligence) where would you expect the mean of the sampling distribution of F to be?</a:t>
            </a:r>
          </a:p>
          <a:p>
            <a:endParaRPr lang="en-US" sz="2400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39D14-47F3-B943-9B86-480A1D5D9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399" y="5570630"/>
            <a:ext cx="457200" cy="48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40435C-E7A7-D448-98EE-950407294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367" y="1129087"/>
            <a:ext cx="7093265" cy="278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7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95AE-3248-894E-97F0-9ADF17CDAC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2916AB-76E3-6941-B544-039D32566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vCMzYNHAvnfsi49ZWBgpp">
            <a:extLst>
              <a:ext uri="{FF2B5EF4-FFF2-40B4-BE49-F238E27FC236}">
                <a16:creationId xmlns:a16="http://schemas.microsoft.com/office/drawing/2014/main" id="{01395266-0AEB-8245-80AC-2D82202C141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3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87729F-5093-A349-AF85-08136CD7FF5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139390"/>
                <a:ext cx="7886700" cy="2031349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What distribution did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come from? Could it have come from a DGP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= 0?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87729F-5093-A349-AF85-08136CD7FF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139390"/>
                <a:ext cx="7886700" cy="2031349"/>
              </a:xfrm>
              <a:blipFill>
                <a:blip r:embed="rId3"/>
                <a:stretch>
                  <a:fillRect l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E5D648A-4B2E-F143-A735-F26D69DED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15"/>
          <a:stretch/>
        </p:blipFill>
        <p:spPr>
          <a:xfrm>
            <a:off x="293329" y="1597961"/>
            <a:ext cx="5772150" cy="34848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CB3171-F506-584E-8303-BD9BD3BF896D}"/>
                  </a:ext>
                </a:extLst>
              </p:cNvPr>
              <p:cNvSpPr txBox="1"/>
              <p:nvPr/>
            </p:nvSpPr>
            <p:spPr>
              <a:xfrm>
                <a:off x="3993378" y="1918620"/>
                <a:ext cx="4455066" cy="707886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CB3171-F506-584E-8303-BD9BD3BF8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378" y="1918620"/>
                <a:ext cx="4455066" cy="707886"/>
              </a:xfrm>
              <a:prstGeom prst="rect">
                <a:avLst/>
              </a:prstGeom>
              <a:blipFill>
                <a:blip r:embed="rId5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76E775-C077-DA4F-8765-CFFD5A6A0B64}"/>
                  </a:ext>
                </a:extLst>
              </p:cNvPr>
              <p:cNvSpPr txBox="1"/>
              <p:nvPr/>
            </p:nvSpPr>
            <p:spPr>
              <a:xfrm>
                <a:off x="5562974" y="2830768"/>
                <a:ext cx="2885470" cy="707886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76E775-C077-DA4F-8765-CFFD5A6A0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974" y="2830768"/>
                <a:ext cx="2885470" cy="707886"/>
              </a:xfrm>
              <a:prstGeom prst="rect">
                <a:avLst/>
              </a:prstGeom>
              <a:blipFill>
                <a:blip r:embed="rId6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21DE42-DF3F-F749-85B5-1A8E390F32D0}"/>
              </a:ext>
            </a:extLst>
          </p:cNvPr>
          <p:cNvCxnSpPr/>
          <p:nvPr/>
        </p:nvCxnSpPr>
        <p:spPr>
          <a:xfrm>
            <a:off x="5562974" y="3340381"/>
            <a:ext cx="0" cy="10906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F39B97-D922-9645-A54C-BE111837F958}"/>
              </a:ext>
            </a:extLst>
          </p:cNvPr>
          <p:cNvSpPr txBox="1"/>
          <p:nvPr/>
        </p:nvSpPr>
        <p:spPr>
          <a:xfrm>
            <a:off x="6561898" y="4258060"/>
            <a:ext cx="1794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>
                <a:solidFill>
                  <a:srgbClr val="FF0000"/>
                </a:solidFill>
              </a:rPr>
              <a:t>p</a:t>
            </a:r>
            <a:r>
              <a:rPr lang="en-US" sz="4000" b="1" dirty="0">
                <a:solidFill>
                  <a:srgbClr val="FF0000"/>
                </a:solidFill>
              </a:rPr>
              <a:t>=.000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F12A24-DD57-8342-88DA-861BD4B14EBD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629882" y="4193307"/>
            <a:ext cx="932016" cy="4186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>
            <a:extLst>
              <a:ext uri="{FF2B5EF4-FFF2-40B4-BE49-F238E27FC236}">
                <a16:creationId xmlns:a16="http://schemas.microsoft.com/office/drawing/2014/main" id="{74FF94C5-DE66-D641-A554-A59182B0D73A}"/>
              </a:ext>
            </a:extLst>
          </p:cNvPr>
          <p:cNvSpPr txBox="1">
            <a:spLocks/>
          </p:cNvSpPr>
          <p:nvPr/>
        </p:nvSpPr>
        <p:spPr>
          <a:xfrm>
            <a:off x="628650" y="5494969"/>
            <a:ext cx="7886700" cy="768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</a:rPr>
              <a:t>Sampling distribution for the empty model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6BD2E8-613E-A64D-AD6A-4A4FC1089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439" y="4805732"/>
            <a:ext cx="50292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90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F26E26-46D3-2245-8242-475BB69A8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800" y="4383369"/>
            <a:ext cx="572397" cy="42989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282FDB-4B73-A946-964A-0F1B2749E430}"/>
              </a:ext>
            </a:extLst>
          </p:cNvPr>
          <p:cNvSpPr txBox="1">
            <a:spLocks/>
          </p:cNvSpPr>
          <p:nvPr/>
        </p:nvSpPr>
        <p:spPr>
          <a:xfrm>
            <a:off x="655735" y="3043795"/>
            <a:ext cx="8069165" cy="11552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Use shuffle to create a sampling distribution of F under the empty model.</a:t>
            </a:r>
          </a:p>
        </p:txBody>
      </p:sp>
    </p:spTree>
    <p:extLst>
      <p:ext uri="{BB962C8B-B14F-4D97-AF65-F5344CB8AC3E}">
        <p14:creationId xmlns:p14="http://schemas.microsoft.com/office/powerpoint/2010/main" val="1410881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62556-EC5F-494A-A542-5330C4F53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What does this mean? Draw a picture.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1E92C9-96FA-8B46-A8B0-D68CB4D328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91" t="48476" r="23047" b="10380"/>
          <a:stretch/>
        </p:blipFill>
        <p:spPr>
          <a:xfrm rot="5400000">
            <a:off x="2590073" y="3838345"/>
            <a:ext cx="3344094" cy="2116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611D88-B023-E04C-A344-DB817E6B89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15"/>
          <a:stretch/>
        </p:blipFill>
        <p:spPr>
          <a:xfrm>
            <a:off x="2750445" y="1506538"/>
            <a:ext cx="3643109" cy="128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05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E8E2-6441-D24D-ACEF-BA3F9400C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Sampling distribution of F vs. PRE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C1A7F-90CC-D747-8226-89071BB472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15"/>
          <a:stretch/>
        </p:blipFill>
        <p:spPr>
          <a:xfrm>
            <a:off x="945055" y="5245099"/>
            <a:ext cx="3643109" cy="1282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6DD400-96A7-0D44-82B0-EF41DF18B2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1" t="7622" b="3704"/>
          <a:stretch/>
        </p:blipFill>
        <p:spPr>
          <a:xfrm>
            <a:off x="5577747" y="5245099"/>
            <a:ext cx="3605139" cy="1282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133C90-B0D7-C44D-AF09-B16C3C6E79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72"/>
          <a:stretch/>
        </p:blipFill>
        <p:spPr>
          <a:xfrm>
            <a:off x="4634345" y="1774270"/>
            <a:ext cx="4421541" cy="31094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33DF46-C079-D44B-A05F-8084218D1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500" y="1774270"/>
            <a:ext cx="4566045" cy="310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48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9A5523-1290-8A44-BBA4-D404A0187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856" y="1562100"/>
            <a:ext cx="2041110" cy="14779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A42A2C-E433-A04C-A134-C4B5FC536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995" y="4334266"/>
            <a:ext cx="2134496" cy="1562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Reflecting on Distribution Triad</a:t>
            </a:r>
          </a:p>
        </p:txBody>
      </p:sp>
      <p:sp>
        <p:nvSpPr>
          <p:cNvPr id="9" name="Left-Right Arrow 8"/>
          <p:cNvSpPr/>
          <p:nvPr/>
        </p:nvSpPr>
        <p:spPr>
          <a:xfrm rot="18783526">
            <a:off x="2380178" y="3087777"/>
            <a:ext cx="1621766" cy="4302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827846" y="5787679"/>
            <a:ext cx="1663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Sample</a:t>
            </a:r>
          </a:p>
          <a:p>
            <a:r>
              <a:rPr lang="en-US" sz="2000" b="1" dirty="0"/>
              <a:t>Distribution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63269" y="5466169"/>
            <a:ext cx="2209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Population (DGP)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31068" y="3059647"/>
            <a:ext cx="1590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Sampling Distribution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837395" y="4042238"/>
            <a:ext cx="1194686" cy="769441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400" b="1" dirty="0">
                <a:ln/>
                <a:solidFill>
                  <a:schemeClr val="accent3"/>
                </a:solidFill>
              </a:rPr>
              <a:t>Real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089160" y="4314696"/>
            <a:ext cx="187102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400" b="1" dirty="0">
                <a:ln/>
                <a:solidFill>
                  <a:schemeClr val="accent3"/>
                </a:solidFill>
              </a:rPr>
              <a:t>Hidden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035180" y="1397927"/>
            <a:ext cx="253050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400" b="1" dirty="0">
                <a:ln/>
                <a:solidFill>
                  <a:schemeClr val="accent3"/>
                </a:solidFill>
              </a:rPr>
              <a:t>Imaginary</a:t>
            </a:r>
          </a:p>
        </p:txBody>
      </p:sp>
      <p:sp>
        <p:nvSpPr>
          <p:cNvPr id="20" name="Left-Right Arrow 19"/>
          <p:cNvSpPr/>
          <p:nvPr/>
        </p:nvSpPr>
        <p:spPr>
          <a:xfrm rot="2801226">
            <a:off x="4957416" y="3089542"/>
            <a:ext cx="1621766" cy="4302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/>
          <p:cNvSpPr/>
          <p:nvPr/>
        </p:nvSpPr>
        <p:spPr>
          <a:xfrm>
            <a:off x="3763336" y="5007198"/>
            <a:ext cx="1621766" cy="4302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490510" y="2233355"/>
            <a:ext cx="1768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+mj-lt"/>
              </a:rPr>
              <a:t>Models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024673" y="2916158"/>
            <a:ext cx="253802" cy="1224923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4934437" y="2298638"/>
            <a:ext cx="1483884" cy="28866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F8101B-7FC2-A84F-AEAA-7621E7F8BEF0}"/>
                  </a:ext>
                </a:extLst>
              </p:cNvPr>
              <p:cNvSpPr txBox="1"/>
              <p:nvPr/>
            </p:nvSpPr>
            <p:spPr>
              <a:xfrm>
                <a:off x="5438159" y="4942949"/>
                <a:ext cx="20858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F8101B-7FC2-A84F-AEAA-7621E7F8B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159" y="4942949"/>
                <a:ext cx="2085827" cy="523220"/>
              </a:xfrm>
              <a:prstGeom prst="rect">
                <a:avLst/>
              </a:prstGeom>
              <a:blipFill>
                <a:blip r:embed="rId5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659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4C97-3FBA-2441-98FE-E4B969BA3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PSDIFF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35F20-B2AA-2446-B0B7-5C16B0FABF57}"/>
              </a:ext>
            </a:extLst>
          </p:cNvPr>
          <p:cNvSpPr txBox="1"/>
          <p:nvPr/>
        </p:nvSpPr>
        <p:spPr>
          <a:xfrm>
            <a:off x="628650" y="5053339"/>
            <a:ext cx="7521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Take the same approach and use it to analyze PSDIFF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7F310B-A4FA-BD48-8D9E-D361AE879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781356"/>
            <a:ext cx="2604105" cy="379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49B170-F36A-244C-820B-B0B5A5900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686" y="5745720"/>
            <a:ext cx="572397" cy="429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C9798B-50B1-8F4C-B5C0-CBC4EA4CF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816" y="2338137"/>
            <a:ext cx="5075654" cy="253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09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96662B2-9D9A-BD4D-A97F-FAEDEE87F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75" y="3762508"/>
            <a:ext cx="2364782" cy="1644348"/>
          </a:xfrm>
          <a:prstGeom prst="rect">
            <a:avLst/>
          </a:prstGeom>
        </p:spPr>
      </p:pic>
      <p:graphicFrame>
        <p:nvGraphicFramePr>
          <p:cNvPr id="15" name="Diagram 14"/>
          <p:cNvGraphicFramePr/>
          <p:nvPr/>
        </p:nvGraphicFramePr>
        <p:xfrm>
          <a:off x="2621442" y="2875821"/>
          <a:ext cx="5527821" cy="2531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1962922" y="1079993"/>
          <a:ext cx="5542427" cy="369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669052" y="5133121"/>
            <a:ext cx="2480211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Tell Your Story</a:t>
            </a:r>
          </a:p>
          <a:p>
            <a:r>
              <a:rPr lang="en-US" sz="2400" b="1" dirty="0"/>
              <a:t>Make Predictions</a:t>
            </a:r>
          </a:p>
        </p:txBody>
      </p:sp>
      <p:graphicFrame>
        <p:nvGraphicFramePr>
          <p:cNvPr id="11" name="Diagram 10"/>
          <p:cNvGraphicFramePr/>
          <p:nvPr/>
        </p:nvGraphicFramePr>
        <p:xfrm>
          <a:off x="1810870" y="1502824"/>
          <a:ext cx="2543736" cy="1695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55621" y="1686647"/>
            <a:ext cx="2024903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Measurement</a:t>
            </a:r>
          </a:p>
          <a:p>
            <a:r>
              <a:rPr lang="en-US" sz="2400" b="1" dirty="0"/>
              <a:t>Sampling</a:t>
            </a:r>
          </a:p>
          <a:p>
            <a:r>
              <a:rPr lang="en-US" sz="2400" b="1" dirty="0"/>
              <a:t>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5BD27A-12DC-FA4A-832A-1475D0672766}"/>
              </a:ext>
            </a:extLst>
          </p:cNvPr>
          <p:cNvSpPr txBox="1"/>
          <p:nvPr/>
        </p:nvSpPr>
        <p:spPr>
          <a:xfrm>
            <a:off x="114300" y="2972372"/>
            <a:ext cx="2507142" cy="5232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i="1" dirty="0"/>
              <a:t>5th graders, raven’s matrices, 3 sets, experiment, </a:t>
            </a:r>
            <a:r>
              <a:rPr lang="en-US" sz="1400" b="1" i="1" dirty="0" err="1"/>
              <a:t>etc</a:t>
            </a:r>
            <a:endParaRPr lang="en-US" sz="1400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FF165F-895A-9147-B2A1-4BEE2BC6EC9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83502" y="781778"/>
            <a:ext cx="2565761" cy="1735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9DDD51-EF37-524C-9358-2A111E222D5A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9664" y="3487730"/>
            <a:ext cx="2274798" cy="6899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811099-1BD2-E14F-BC91-CA3E87ABDD0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8443" y="5359220"/>
            <a:ext cx="3875119" cy="8116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A5B318-C3DF-BC48-A4CC-00EF68ACA6C9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5062"/>
          <a:stretch/>
        </p:blipFill>
        <p:spPr>
          <a:xfrm>
            <a:off x="1121442" y="3879738"/>
            <a:ext cx="1435100" cy="60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1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7609-B21B-7A4A-AFC9-88B03761B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by rejecting the Empty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6F7674-F925-3C48-BAF0-49EBEE3438D0}"/>
                  </a:ext>
                </a:extLst>
              </p:cNvPr>
              <p:cNvSpPr txBox="1"/>
              <p:nvPr/>
            </p:nvSpPr>
            <p:spPr>
              <a:xfrm>
                <a:off x="2251357" y="2259869"/>
                <a:ext cx="656968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6F7674-F925-3C48-BAF0-49EBEE343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357" y="2259869"/>
                <a:ext cx="6569684" cy="707886"/>
              </a:xfrm>
              <a:prstGeom prst="rect">
                <a:avLst/>
              </a:prstGeom>
              <a:blipFill>
                <a:blip r:embed="rId3"/>
                <a:stretch>
                  <a:fillRect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7F58E50F-FAA2-764D-87A6-FC582A51E12A}"/>
              </a:ext>
            </a:extLst>
          </p:cNvPr>
          <p:cNvSpPr txBox="1">
            <a:spLocks/>
          </p:cNvSpPr>
          <p:nvPr/>
        </p:nvSpPr>
        <p:spPr>
          <a:xfrm>
            <a:off x="717542" y="1858380"/>
            <a:ext cx="3157840" cy="6020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FEEDBACK model: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E5CF92-7807-044A-88E3-D99BC29E1188}"/>
                  </a:ext>
                </a:extLst>
              </p:cNvPr>
              <p:cNvSpPr txBox="1"/>
              <p:nvPr/>
            </p:nvSpPr>
            <p:spPr>
              <a:xfrm>
                <a:off x="2278647" y="3443550"/>
                <a:ext cx="28854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E5CF92-7807-044A-88E3-D99BC29E1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647" y="3443550"/>
                <a:ext cx="2885470" cy="707886"/>
              </a:xfrm>
              <a:prstGeom prst="rect">
                <a:avLst/>
              </a:prstGeom>
              <a:blipFill>
                <a:blip r:embed="rId4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B2C365A1-D8B6-0E4C-8A2F-8BABD172D00B}"/>
              </a:ext>
            </a:extLst>
          </p:cNvPr>
          <p:cNvSpPr txBox="1">
            <a:spLocks/>
          </p:cNvSpPr>
          <p:nvPr/>
        </p:nvSpPr>
        <p:spPr>
          <a:xfrm>
            <a:off x="717542" y="3100944"/>
            <a:ext cx="2649840" cy="6020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Empty model: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9C4862-3C7D-974B-804E-B08A08C4386A}"/>
              </a:ext>
            </a:extLst>
          </p:cNvPr>
          <p:cNvCxnSpPr>
            <a:cxnSpLocks/>
          </p:cNvCxnSpPr>
          <p:nvPr/>
        </p:nvCxnSpPr>
        <p:spPr>
          <a:xfrm flipH="1">
            <a:off x="2278648" y="3443550"/>
            <a:ext cx="2737852" cy="86175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BE596D-55EC-EC47-9E8A-E0FC202DB853}"/>
              </a:ext>
            </a:extLst>
          </p:cNvPr>
          <p:cNvCxnSpPr>
            <a:cxnSpLocks/>
          </p:cNvCxnSpPr>
          <p:nvPr/>
        </p:nvCxnSpPr>
        <p:spPr>
          <a:xfrm flipH="1">
            <a:off x="644238" y="3280695"/>
            <a:ext cx="1652224" cy="655079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41A1399-52C9-5C44-9785-B6A6F5C85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4411569"/>
            <a:ext cx="8098971" cy="16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08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7609-B21B-7A4A-AFC9-88B03761B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Three Groups: Which group is different from which?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6F7674-F925-3C48-BAF0-49EBEE3438D0}"/>
                  </a:ext>
                </a:extLst>
              </p:cNvPr>
              <p:cNvSpPr txBox="1"/>
              <p:nvPr/>
            </p:nvSpPr>
            <p:spPr>
              <a:xfrm>
                <a:off x="2251357" y="2386869"/>
                <a:ext cx="66252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=.13+1.08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𝐸𝑓𝑓𝑜𝑟𝑡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−1.05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𝐼𝑛𝑡𝑒𝑙𝑙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6F7674-F925-3C48-BAF0-49EBEE343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357" y="2386869"/>
                <a:ext cx="6625211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7F58E50F-FAA2-764D-87A6-FC582A51E12A}"/>
              </a:ext>
            </a:extLst>
          </p:cNvPr>
          <p:cNvSpPr txBox="1">
            <a:spLocks/>
          </p:cNvSpPr>
          <p:nvPr/>
        </p:nvSpPr>
        <p:spPr>
          <a:xfrm>
            <a:off x="717542" y="1858380"/>
            <a:ext cx="3157840" cy="6020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FEEDBACK model: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E5CF92-7807-044A-88E3-D99BC29E1188}"/>
                  </a:ext>
                </a:extLst>
              </p:cNvPr>
              <p:cNvSpPr txBox="1"/>
              <p:nvPr/>
            </p:nvSpPr>
            <p:spPr>
              <a:xfrm>
                <a:off x="2278647" y="3443550"/>
                <a:ext cx="28854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E5CF92-7807-044A-88E3-D99BC29E1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647" y="3443550"/>
                <a:ext cx="2885470" cy="707886"/>
              </a:xfrm>
              <a:prstGeom prst="rect">
                <a:avLst/>
              </a:prstGeom>
              <a:blipFill>
                <a:blip r:embed="rId4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B2C365A1-D8B6-0E4C-8A2F-8BABD172D00B}"/>
              </a:ext>
            </a:extLst>
          </p:cNvPr>
          <p:cNvSpPr txBox="1">
            <a:spLocks/>
          </p:cNvSpPr>
          <p:nvPr/>
        </p:nvSpPr>
        <p:spPr>
          <a:xfrm>
            <a:off x="717542" y="3100944"/>
            <a:ext cx="2649840" cy="6020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Empty model: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9C4862-3C7D-974B-804E-B08A08C4386A}"/>
              </a:ext>
            </a:extLst>
          </p:cNvPr>
          <p:cNvCxnSpPr>
            <a:cxnSpLocks/>
          </p:cNvCxnSpPr>
          <p:nvPr/>
        </p:nvCxnSpPr>
        <p:spPr>
          <a:xfrm flipH="1">
            <a:off x="2278648" y="3443550"/>
            <a:ext cx="2737852" cy="86175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BE596D-55EC-EC47-9E8A-E0FC202DB853}"/>
              </a:ext>
            </a:extLst>
          </p:cNvPr>
          <p:cNvCxnSpPr>
            <a:cxnSpLocks/>
          </p:cNvCxnSpPr>
          <p:nvPr/>
        </p:nvCxnSpPr>
        <p:spPr>
          <a:xfrm flipH="1">
            <a:off x="644238" y="3280695"/>
            <a:ext cx="1652224" cy="655079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41A1399-52C9-5C44-9785-B6A6F5C85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23259"/>
            <a:ext cx="9144000" cy="188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03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4EA9F-FC6B-E042-8AB7-0A6AC0966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 Mueller &amp; Dweck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75640-9AE0-A448-9BF8-F5068169F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google doc called Confidence Interval Handout</a:t>
            </a:r>
          </a:p>
          <a:p>
            <a:endParaRPr lang="en-US" dirty="0"/>
          </a:p>
          <a:p>
            <a:r>
              <a:rPr lang="en-US" dirty="0" err="1"/>
              <a:t>praisestudy</a:t>
            </a:r>
            <a:r>
              <a:rPr lang="en-US" dirty="0"/>
              <a:t> &lt;- </a:t>
            </a:r>
            <a:r>
              <a:rPr lang="en-US" dirty="0" err="1"/>
              <a:t>read.csv</a:t>
            </a:r>
            <a:r>
              <a:rPr lang="en-US" dirty="0"/>
              <a:t>(“https://</a:t>
            </a:r>
            <a:r>
              <a:rPr lang="en-US" dirty="0" err="1"/>
              <a:t>docs.google.com</a:t>
            </a:r>
            <a:r>
              <a:rPr lang="en-US" dirty="0"/>
              <a:t>/spreadsheets/d/e/2PACX-1vSOk22ulsLE8gvsUKDhHHHJuzdNw1CR--ZQupN_DyRYDgbVD36BX00cgY4ZI7YYnVqysh0xKuvplbUQ/</a:t>
            </a:r>
            <a:r>
              <a:rPr lang="en-US" dirty="0" err="1"/>
              <a:t>pub?output</a:t>
            </a:r>
            <a:r>
              <a:rPr lang="en-US" dirty="0"/>
              <a:t>=csv”, header=TRUE)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387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EF94FF-0050-B243-A97A-58DF8AD644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834731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Arrange the sampling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for SE=4 to represent the empty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EF94FF-0050-B243-A97A-58DF8AD64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834731"/>
              </a:xfrm>
              <a:blipFill>
                <a:blip r:embed="rId3"/>
                <a:stretch>
                  <a:fillRect l="-2733" t="-6897" b="-1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E4A5FC0-DE66-1146-8144-60A2B99F08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42673" y="2432333"/>
                <a:ext cx="3305381" cy="419912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2"/>
                    </a:solidFill>
                  </a:rPr>
                  <a:t>What 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2"/>
                    </a:solidFill>
                  </a:rPr>
                  <a:t>would lead you to reject the empty model?</a:t>
                </a: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E4A5FC0-DE66-1146-8144-60A2B99F0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673" y="2432333"/>
                <a:ext cx="3305381" cy="4199121"/>
              </a:xfrm>
              <a:prstGeom prst="rect">
                <a:avLst/>
              </a:prstGeom>
              <a:blipFill>
                <a:blip r:embed="rId4"/>
                <a:stretch>
                  <a:fillRect l="-5364" t="-3636" r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0AF664B-88E7-834F-93A5-DE4EA94A0E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652" r="18192"/>
          <a:stretch/>
        </p:blipFill>
        <p:spPr>
          <a:xfrm rot="5400000">
            <a:off x="1170386" y="1929794"/>
            <a:ext cx="3470247" cy="455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51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7F4DE-FBD1-EC4A-BA7A-86B5FEB67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AECDC3-4409-FE40-8FF5-CEF05FEAA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813" y="1760029"/>
            <a:ext cx="5335688" cy="114032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9F0F111-F0A0-1048-894C-64A81347A66B}"/>
              </a:ext>
            </a:extLst>
          </p:cNvPr>
          <p:cNvSpPr txBox="1">
            <a:spLocks/>
          </p:cNvSpPr>
          <p:nvPr/>
        </p:nvSpPr>
        <p:spPr>
          <a:xfrm>
            <a:off x="1266619" y="3123628"/>
            <a:ext cx="7148176" cy="31498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The null model can always be rejected if the sample size is large enough.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9080E-4606-0344-BBD6-A20ED7929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057" y="4698552"/>
            <a:ext cx="457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01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BF0B1-D591-1D4D-838D-7AA4E55C38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D86247-7B76-0B40-B3DF-DE48E040DE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discourses/I8eXnVrAjUTYImZmo1dhN">
            <a:extLst>
              <a:ext uri="{FF2B5EF4-FFF2-40B4-BE49-F238E27FC236}">
                <a16:creationId xmlns:a16="http://schemas.microsoft.com/office/drawing/2014/main" id="{20CD02AE-BB27-E648-9157-A89E90B49B2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04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5E095-85DC-E44B-AEFA-0B048CA1A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and Type II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4D815-1341-FF4B-9612-E278ED19F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57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EF94FF-0050-B243-A97A-58DF8AD644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2332951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Still assuming SE=4,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 -22, what is the probability of doing a study and rejecting the empty model?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EF94FF-0050-B243-A97A-58DF8AD64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2332951"/>
              </a:xfrm>
              <a:blipFill>
                <a:blip r:embed="rId3"/>
                <a:stretch>
                  <a:fillRect l="-2733" t="-6522" b="-10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0AF664B-88E7-834F-93A5-DE4EA94A0E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52" r="18192"/>
          <a:stretch/>
        </p:blipFill>
        <p:spPr>
          <a:xfrm rot="5400000">
            <a:off x="1170386" y="2326823"/>
            <a:ext cx="3470247" cy="45537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967AE1-DE34-7A41-B3B2-0BAE0166803D}"/>
              </a:ext>
            </a:extLst>
          </p:cNvPr>
          <p:cNvSpPr txBox="1">
            <a:spLocks/>
          </p:cNvSpPr>
          <p:nvPr/>
        </p:nvSpPr>
        <p:spPr>
          <a:xfrm>
            <a:off x="5435662" y="2854437"/>
            <a:ext cx="3305381" cy="347024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</a:rPr>
              <a:t>If we do the study again, what is the probability? 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What is chance of mistakenly not rejecting null (Type II error)? </a:t>
            </a:r>
          </a:p>
        </p:txBody>
      </p:sp>
    </p:spTree>
    <p:extLst>
      <p:ext uri="{BB962C8B-B14F-4D97-AF65-F5344CB8AC3E}">
        <p14:creationId xmlns:p14="http://schemas.microsoft.com/office/powerpoint/2010/main" val="2698881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EF94FF-0050-B243-A97A-58DF8AD644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2332951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Still assuming SE=4,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 -16, what is the probability of doing a study and rejecting the empty model?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EF94FF-0050-B243-A97A-58DF8AD64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2332951"/>
              </a:xfrm>
              <a:blipFill>
                <a:blip r:embed="rId3"/>
                <a:stretch>
                  <a:fillRect l="-2733" t="-6522" b="-10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0AF664B-88E7-834F-93A5-DE4EA94A0E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52" r="18192"/>
          <a:stretch/>
        </p:blipFill>
        <p:spPr>
          <a:xfrm rot="5400000">
            <a:off x="1170386" y="2326823"/>
            <a:ext cx="3470247" cy="45537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1E222D0-8B64-AB4D-8728-45550D67FC82}"/>
              </a:ext>
            </a:extLst>
          </p:cNvPr>
          <p:cNvSpPr txBox="1">
            <a:spLocks/>
          </p:cNvSpPr>
          <p:nvPr/>
        </p:nvSpPr>
        <p:spPr>
          <a:xfrm>
            <a:off x="5435662" y="2854437"/>
            <a:ext cx="3305381" cy="347024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</a:rPr>
              <a:t>If we do the study again, what is the probability? 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What is chance of mistakenly not rejecting null (Type II error)? </a:t>
            </a:r>
          </a:p>
        </p:txBody>
      </p:sp>
    </p:spTree>
    <p:extLst>
      <p:ext uri="{BB962C8B-B14F-4D97-AF65-F5344CB8AC3E}">
        <p14:creationId xmlns:p14="http://schemas.microsoft.com/office/powerpoint/2010/main" val="2320281488"/>
      </p:ext>
    </p:extLst>
  </p:cSld>
  <p:clrMapOvr>
    <a:masterClrMapping/>
  </p:clrMapOvr>
</p:sld>
</file>

<file path=ppt/theme/theme1.xml><?xml version="1.0" encoding="utf-8"?>
<a:theme xmlns:a="http://schemas.openxmlformats.org/drawingml/2006/main" name="Jim 100A Theme">
  <a:themeElements>
    <a:clrScheme name="Custom 19">
      <a:dk1>
        <a:srgbClr val="5E5E5E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im 100A Theme" id="{B6BB269D-DDAD-FB4D-8CF2-0011F768D8A1}" vid="{8785C8FF-82C9-DF4C-9B84-B18BAAE2DF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Jim 100A Theme</Template>
  <TotalTime>108050</TotalTime>
  <Words>1121</Words>
  <Application>Microsoft Macintosh PowerPoint</Application>
  <PresentationFormat>On-screen Show (4:3)</PresentationFormat>
  <Paragraphs>162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Cambria Math</vt:lpstr>
      <vt:lpstr>Franklin Gothic Book</vt:lpstr>
      <vt:lpstr>Franklin Gothic Medium</vt:lpstr>
      <vt:lpstr>Jim 100A Theme</vt:lpstr>
      <vt:lpstr>Getting started…</vt:lpstr>
      <vt:lpstr>This week</vt:lpstr>
      <vt:lpstr>What distribution did b_1 come from? Could it have come from a DGP with a β_1 = 0?</vt:lpstr>
      <vt:lpstr>Arrange the sampling distribution of b_1for SE=4 to represent the empty model</vt:lpstr>
      <vt:lpstr>Discuss</vt:lpstr>
      <vt:lpstr>PowerPoint Presentation</vt:lpstr>
      <vt:lpstr>Power and Type II Error</vt:lpstr>
      <vt:lpstr>Still assuming SE=4, if β_1= -22, what is the probability of doing a study and rejecting the empty model?</vt:lpstr>
      <vt:lpstr>Still assuming SE=4, if β_1= -16, what is the probability of doing a study and rejecting the empty model?</vt:lpstr>
      <vt:lpstr>Still assuming SE=4, if β_1= -8, what is the probability of doing a study and rejecting the empty model?</vt:lpstr>
      <vt:lpstr>If we want to be able to detect an effect of β_1= -12 with 97.5% probability, what Standard Error would we need?</vt:lpstr>
      <vt:lpstr>PowerPoint Presentation</vt:lpstr>
      <vt:lpstr>Mueller &amp; Dweck (1998)</vt:lpstr>
      <vt:lpstr>Raven’s Progressive Matrices</vt:lpstr>
      <vt:lpstr>Mueller &amp; Dweck (1998) – 5th graders</vt:lpstr>
      <vt:lpstr>What outcomes might we be interested in?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we rule out the empty model?</vt:lpstr>
      <vt:lpstr>PowerPoint Presentation</vt:lpstr>
      <vt:lpstr>PowerPoint Presentation</vt:lpstr>
      <vt:lpstr>PowerPoint Presentation</vt:lpstr>
      <vt:lpstr>What does this mean? Draw a picture.</vt:lpstr>
      <vt:lpstr>Sampling distribution of F vs. PRE</vt:lpstr>
      <vt:lpstr>Reflecting on Distribution Triad</vt:lpstr>
      <vt:lpstr>Analysis of PSDIFF</vt:lpstr>
      <vt:lpstr>PowerPoint Presentation</vt:lpstr>
      <vt:lpstr>What have we learned by rejecting the Empty Model?</vt:lpstr>
      <vt:lpstr>Three Groups: Which group is different from which?</vt:lpstr>
      <vt:lpstr>Data for Mueller &amp; Dweck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Day</dc:title>
  <dc:creator>Microsoft Office User</dc:creator>
  <cp:lastModifiedBy>James Stigler</cp:lastModifiedBy>
  <cp:revision>1354</cp:revision>
  <cp:lastPrinted>2019-05-31T17:58:42Z</cp:lastPrinted>
  <dcterms:created xsi:type="dcterms:W3CDTF">2017-01-01T20:50:07Z</dcterms:created>
  <dcterms:modified xsi:type="dcterms:W3CDTF">2019-07-24T01:59:49Z</dcterms:modified>
</cp:coreProperties>
</file>